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DCB8-14DF-40EB-AA40-41619DC6773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092E-710E-4A00-8C14-21846093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560840" cy="25202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МЕТОДИЧЕСКАЯ РАБОТА</a:t>
            </a:r>
            <a:br>
              <a:rPr lang="ru-RU" dirty="0" smtClean="0"/>
            </a:br>
            <a:r>
              <a:rPr lang="ru-RU" dirty="0" smtClean="0"/>
              <a:t> ПО РУССКОМУ ЯЗЫКУ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704856" cy="28083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ПРЕПОДАВАТЕЛЬ: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МАМЕДОВА  ТАРАНА  О. к 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395536" y="26064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Живопись и Музыка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76056" y="620688"/>
            <a:ext cx="4067944" cy="2736304"/>
          </a:xfrm>
        </p:spPr>
        <p:txBody>
          <a:bodyPr>
            <a:noAutofit/>
          </a:bodyPr>
          <a:lstStyle/>
          <a:p>
            <a:r>
              <a:rPr lang="ru-RU" sz="2000" dirty="0"/>
              <a:t>Живописная природа родной страны нашла </a:t>
            </a:r>
            <a:r>
              <a:rPr lang="ru-RU" sz="2000" dirty="0" smtClean="0"/>
              <a:t>свое </a:t>
            </a:r>
            <a:r>
              <a:rPr lang="ru-RU" sz="2000" dirty="0"/>
              <a:t>отражение в художественных полотнах </a:t>
            </a:r>
            <a:r>
              <a:rPr lang="ru-RU" sz="2000" dirty="0" err="1"/>
              <a:t>Саттара</a:t>
            </a:r>
            <a:r>
              <a:rPr lang="ru-RU" sz="2000" dirty="0"/>
              <a:t> </a:t>
            </a:r>
            <a:r>
              <a:rPr lang="ru-RU" sz="2000" dirty="0" err="1"/>
              <a:t>Бахлулзаде</a:t>
            </a:r>
            <a:r>
              <a:rPr lang="ru-RU" sz="2000" dirty="0"/>
              <a:t>, Таира Салахова, </a:t>
            </a:r>
            <a:r>
              <a:rPr lang="ru-RU" sz="2000" dirty="0" err="1"/>
              <a:t>Тогрула</a:t>
            </a:r>
            <a:r>
              <a:rPr lang="ru-RU" sz="2000" dirty="0"/>
              <a:t> </a:t>
            </a:r>
            <a:r>
              <a:rPr lang="ru-RU" sz="2000" dirty="0" err="1"/>
              <a:t>Нариманбекова</a:t>
            </a:r>
            <a:r>
              <a:rPr lang="ru-RU" sz="2000" dirty="0"/>
              <a:t>, </a:t>
            </a:r>
            <a:r>
              <a:rPr lang="ru-RU" sz="2000" dirty="0" err="1"/>
              <a:t>Микаила</a:t>
            </a:r>
            <a:r>
              <a:rPr lang="ru-RU" sz="2000" dirty="0"/>
              <a:t> Абдуллаева и других талантливых мастеров кисти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-180528" y="4376861"/>
            <a:ext cx="4680520" cy="272454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Гаджибеков, Муслим Магомаев, Кара </a:t>
            </a:r>
            <a:r>
              <a:rPr lang="ru-RU" dirty="0" err="1"/>
              <a:t>Караев</a:t>
            </a:r>
            <a:r>
              <a:rPr lang="ru-RU" dirty="0"/>
              <a:t>, </a:t>
            </a:r>
            <a:r>
              <a:rPr lang="ru-RU" dirty="0" err="1"/>
              <a:t>Фикрет</a:t>
            </a:r>
            <a:r>
              <a:rPr lang="ru-RU" dirty="0"/>
              <a:t> </a:t>
            </a:r>
            <a:r>
              <a:rPr lang="ru-RU" dirty="0" err="1"/>
              <a:t>Амиров</a:t>
            </a:r>
            <a:r>
              <a:rPr lang="ru-RU" dirty="0"/>
              <a:t>, Ниязи, </a:t>
            </a:r>
            <a:r>
              <a:rPr lang="ru-RU" dirty="0" err="1"/>
              <a:t>Ариф</a:t>
            </a:r>
            <a:r>
              <a:rPr lang="ru-RU" dirty="0"/>
              <a:t> Меликов на сочинение произведений, сегодня звучащих во всем мире, подарили нам таких певцов, обладающих волшебным, чарующим голосом, как </a:t>
            </a:r>
            <a:r>
              <a:rPr lang="ru-RU" dirty="0" err="1"/>
              <a:t>Бюльбюль</a:t>
            </a:r>
            <a:r>
              <a:rPr lang="ru-RU" dirty="0"/>
              <a:t>, Наша музыка, </a:t>
            </a:r>
            <a:r>
              <a:rPr lang="ru-RU" dirty="0" err="1"/>
              <a:t>мугамы</a:t>
            </a:r>
            <a:r>
              <a:rPr lang="ru-RU" dirty="0"/>
              <a:t> вдохновили таких выдающихся композиторов, как </a:t>
            </a:r>
            <a:r>
              <a:rPr lang="ru-RU" dirty="0" err="1" smtClean="0"/>
              <a:t>Узеир</a:t>
            </a:r>
            <a:r>
              <a:rPr lang="en-GB" dirty="0" smtClean="0"/>
              <a:t> </a:t>
            </a:r>
            <a:r>
              <a:rPr lang="ru-RU" dirty="0" smtClean="0"/>
              <a:t>Гаджибеков</a:t>
            </a:r>
            <a:r>
              <a:rPr lang="en-GB" dirty="0" smtClean="0"/>
              <a:t>,</a:t>
            </a:r>
            <a:r>
              <a:rPr lang="ru-RU" dirty="0" smtClean="0"/>
              <a:t> </a:t>
            </a:r>
            <a:r>
              <a:rPr lang="ru-RU" dirty="0" err="1"/>
              <a:t>Рашид</a:t>
            </a:r>
            <a:r>
              <a:rPr lang="ru-RU" dirty="0"/>
              <a:t> </a:t>
            </a:r>
            <a:r>
              <a:rPr lang="ru-RU" dirty="0" err="1"/>
              <a:t>Бейбутов</a:t>
            </a:r>
            <a:endParaRPr lang="ru-RU" dirty="0"/>
          </a:p>
        </p:txBody>
      </p:sp>
      <p:pic>
        <p:nvPicPr>
          <p:cNvPr id="10242" name="Picture 2" descr="http://www.socarplus.az/pub/uploads/gallery/large/k7dr53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5184576" cy="1874938"/>
          </a:xfrm>
          <a:prstGeom prst="rect">
            <a:avLst/>
          </a:prstGeom>
          <a:noFill/>
        </p:spPr>
      </p:pic>
      <p:pic>
        <p:nvPicPr>
          <p:cNvPr id="10244" name="Picture 4" descr="http://info.eastview.com/images/MS-WAR-0OTQ/00000HOTRJWTP-0GBR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376264" cy="1728192"/>
          </a:xfrm>
          <a:prstGeom prst="rect">
            <a:avLst/>
          </a:prstGeom>
          <a:noFill/>
        </p:spPr>
      </p:pic>
      <p:pic>
        <p:nvPicPr>
          <p:cNvPr id="10246" name="Picture 6" descr="http://ocaz.eu/en/uploads/posts/2013-06/1371106825_tahir-salah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48680"/>
            <a:ext cx="2664296" cy="1728192"/>
          </a:xfrm>
          <a:prstGeom prst="rect">
            <a:avLst/>
          </a:prstGeom>
          <a:noFill/>
        </p:spPr>
      </p:pic>
      <p:pic>
        <p:nvPicPr>
          <p:cNvPr id="10248" name="Picture 8" descr="http://kayzen.az/uploads/images/00/00/44/2012/06/20/b7aba1e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365104"/>
            <a:ext cx="2232248" cy="2304256"/>
          </a:xfrm>
          <a:prstGeom prst="rect">
            <a:avLst/>
          </a:prstGeom>
          <a:noFill/>
        </p:spPr>
      </p:pic>
      <p:pic>
        <p:nvPicPr>
          <p:cNvPr id="10250" name="Picture 10" descr="http://azteatr.musigi-dunya.az/photo/bestekarlar/small/fikret_emir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65104"/>
            <a:ext cx="187220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Ковры Азербайджана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24128" y="1268760"/>
            <a:ext cx="3240360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Знаменитые азербайджанские ковры словно вобрали в себя все цвета, краски природы, все нашу богатую историю. Сегодня они, подобно волшебным коврам, не зная границ времени и пространства, доходят до самых дальних стран.</a:t>
            </a:r>
          </a:p>
          <a:p>
            <a:r>
              <a:rPr lang="ru-RU" dirty="0"/>
              <a:t>Во многих музеях мира хранятся образцы декоративного искусства, созданные азербайджанскими мастерами по металлу, керамике, шелку и дереву.</a:t>
            </a:r>
          </a:p>
          <a:p>
            <a:endParaRPr lang="ru-RU" dirty="0"/>
          </a:p>
        </p:txBody>
      </p:sp>
      <p:pic>
        <p:nvPicPr>
          <p:cNvPr id="27650" name="Picture 2" descr="http://www.az.all.biz/img/az/catalog/87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45195">
            <a:off x="633532" y="1026521"/>
            <a:ext cx="2447384" cy="2960725"/>
          </a:xfrm>
          <a:prstGeom prst="rect">
            <a:avLst/>
          </a:prstGeom>
          <a:noFill/>
        </p:spPr>
      </p:pic>
      <p:pic>
        <p:nvPicPr>
          <p:cNvPr id="27652" name="Picture 4" descr="http://qazax.net/images/carpets/xalc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23628" y="2600908"/>
            <a:ext cx="3096345" cy="5040561"/>
          </a:xfrm>
          <a:prstGeom prst="rect">
            <a:avLst/>
          </a:prstGeom>
          <a:noFill/>
        </p:spPr>
      </p:pic>
      <p:pic>
        <p:nvPicPr>
          <p:cNvPr id="27654" name="Picture 6" descr="http://qazax.net/images/carpets/xalca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4866">
            <a:off x="2708147" y="945157"/>
            <a:ext cx="2639500" cy="36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Промышленность Азербайджана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4088" y="908720"/>
            <a:ext cx="3606552" cy="2232248"/>
          </a:xfrm>
        </p:spPr>
        <p:txBody>
          <a:bodyPr>
            <a:noAutofit/>
          </a:bodyPr>
          <a:lstStyle/>
          <a:p>
            <a:r>
              <a:rPr lang="ru-RU" sz="1600" dirty="0"/>
              <a:t>Начиная с XIX века, в связи с развитием промышленности во всем мире потребность в нефти неуклонно росла. Нефть из бытового топлива превращалась в орудие политики. А в ХХ веке нефтяная политика выходит на мировой уровень. В нефтедобывающих странах появляется специальная нефтяная стратегия.</a:t>
            </a:r>
          </a:p>
          <a:p>
            <a:r>
              <a:rPr lang="ru-RU" sz="1600" dirty="0"/>
              <a:t>Сегодня в азербайджанском секторе Каспийского моря успешно осуществляются крупные энергетические, нефтяные и газовые проекты.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24544" y="3140968"/>
            <a:ext cx="6120680" cy="1080120"/>
          </a:xfrm>
        </p:spPr>
        <p:txBody>
          <a:bodyPr>
            <a:noAutofit/>
          </a:bodyPr>
          <a:lstStyle/>
          <a:p>
            <a:r>
              <a:rPr lang="ru-RU" sz="1600" dirty="0" smtClean="0"/>
              <a:t>Азербайджан превратился в государство, первым освоившее мощный энергетический потенциал Каспийского моря и формирующее качественно новую экономическую модель в развитии региона, играющую важную роль в Прикаспийском и Кавказском регионе в расширении политических и торговых связей между Европой и Азией.</a:t>
            </a:r>
          </a:p>
          <a:p>
            <a:endParaRPr lang="ru-RU" sz="1600" dirty="0"/>
          </a:p>
        </p:txBody>
      </p:sp>
      <p:pic>
        <p:nvPicPr>
          <p:cNvPr id="5" name="Рисунок 4" descr="http://www.azerbaijan.az/_GeneralInfo/_FireLand/images/fireLand_01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azerbaijan.az/_Economy/_OilStrategy/images/oilStrategy_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160240" cy="2376264"/>
          </a:xfrm>
          <a:prstGeom prst="rect">
            <a:avLst/>
          </a:prstGeom>
          <a:noFill/>
        </p:spPr>
      </p:pic>
      <p:pic>
        <p:nvPicPr>
          <p:cNvPr id="26628" name="Picture 4" descr="https://upload.wikimedia.org/wikipedia/az/thumb/a/ac/Hibernia_platformas%C4%B1.jpg/300px-Hibernia_platformas%C4%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7032"/>
            <a:ext cx="3217540" cy="2952328"/>
          </a:xfrm>
          <a:prstGeom prst="rect">
            <a:avLst/>
          </a:prstGeom>
          <a:noFill/>
        </p:spPr>
      </p:pic>
      <p:pic>
        <p:nvPicPr>
          <p:cNvPr id="26630" name="Picture 6" descr="https://turalisgandarov.files.wordpress.com/2010/01/zyovi_0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518457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Города Азербайджана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1628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/>
              <a:t>Гянджа</a:t>
            </a:r>
            <a:r>
              <a:rPr lang="ru-RU" dirty="0"/>
              <a:t>, Азербайджан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Губа</a:t>
            </a:r>
            <a:r>
              <a:rPr lang="ru-RU" dirty="0"/>
              <a:t>, Азербайджан</a:t>
            </a:r>
            <a:endParaRPr lang="ru-RU" b="1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ru-RU" b="1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Ленкорань</a:t>
            </a:r>
            <a:r>
              <a:rPr lang="ru-RU" dirty="0"/>
              <a:t>, Азербайджан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172272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Шеки, Азербайджан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Шамахы</a:t>
            </a:r>
            <a:r>
              <a:rPr lang="ru-RU" dirty="0" smtClean="0"/>
              <a:t>, Азербайджан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Нахичевань,Азербайджан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 descr="Гянджа, Азербайджа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1"/>
            <a:ext cx="37444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уба, Азербайджа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6724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енкорань, Азербайджа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9201"/>
            <a:ext cx="38164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 Нахичевань, Азербайджан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73216"/>
            <a:ext cx="424847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Шеки, Азербайджан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268760"/>
            <a:ext cx="4320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Шамахы, Азербайджан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284984"/>
            <a:ext cx="42484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Нагорный Карабах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692696"/>
            <a:ext cx="6840760" cy="2952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История </a:t>
            </a:r>
            <a:r>
              <a:rPr lang="ru-RU" sz="1600" dirty="0"/>
              <a:t>армяно-азербайджанского конфликта берет начало со времени переселения армян на Кавказ в первой трети XIX века</a:t>
            </a:r>
            <a:r>
              <a:rPr lang="ru-RU" sz="1600" dirty="0" smtClean="0"/>
              <a:t>..</a:t>
            </a:r>
            <a:r>
              <a:rPr lang="ru-RU" sz="1600" dirty="0"/>
              <a:t> На этот раз мишенью захватнических устремлений армян стал </a:t>
            </a:r>
            <a:r>
              <a:rPr lang="ru-RU" sz="1600" dirty="0" smtClean="0"/>
              <a:t>Карабах. Начиная </a:t>
            </a:r>
            <a:r>
              <a:rPr lang="ru-RU" sz="1600" dirty="0"/>
              <a:t>с 1989 года, армяне при поддержке своих покровителей сумели оккупировать эту историческую область </a:t>
            </a:r>
            <a:r>
              <a:rPr lang="ru-RU" sz="1600" dirty="0" smtClean="0"/>
              <a:t>Азербайджана В </a:t>
            </a:r>
            <a:r>
              <a:rPr lang="ru-RU" sz="1600" dirty="0"/>
              <a:t>результате Карабах, эта исконно азербайджанская земля, был в конце XX века захвачен армянами, которые изгнали местных азербайджанцев и устроили там самое разнузданное разрушение и разграбление материальных и культурных ценностей. Военная агрессия Армении против Азербайджана привела к гибели десятков тысяч людей, множество безвинных попали в плен, подверглись зверским издевательствам и пыткам, получили увечья. Трагедия карабахского городка </a:t>
            </a:r>
            <a:r>
              <a:rPr lang="ru-RU" sz="1600" dirty="0" err="1"/>
              <a:t>Ходжалы</a:t>
            </a:r>
            <a:r>
              <a:rPr lang="ru-RU" sz="1600" dirty="0"/>
              <a:t> принадлежит к числу крупнейших преступлений против человечества в XX веке.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4077072"/>
            <a:ext cx="6300192" cy="2780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       Азербайджан </a:t>
            </a:r>
            <a:r>
              <a:rPr lang="ru-RU" sz="1600" dirty="0"/>
              <a:t>в Карабахе не только потерял свои земли, своих сынов и дочерей. Не ограничиваются наши потери также наземными и подземными богатствами. Азербайджан потерял здесь большую часть своей истории, культуры, искусства, одним словом, духовного достояния. Агрессия Армении нанесла Азербайджану ущерб, который нельзя измерить обычными мерками: на обширной территории разрушены исторические, культурные и природные памятники, мечети, древние поселения. Изгнанные с оккупированных земель люди вынуждены изменить свой образ жизни, традиции и обычаи. </a:t>
            </a:r>
          </a:p>
        </p:txBody>
      </p:sp>
      <p:pic>
        <p:nvPicPr>
          <p:cNvPr id="6" name="Рисунок 5" descr="http://sherqmirvarisi.files.wordpress.com/2012/05/c59fuc59fa_qalasc4b1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c.pics.livejournal.com/rus_loh/19848970/9259/925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052736"/>
            <a:ext cx="2915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47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Национальные герои Азербайджана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://img.webme.com/pic/f/fuzulim/zulfqarovelx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2376264" cy="2732163"/>
          </a:xfrm>
          <a:prstGeom prst="rect">
            <a:avLst/>
          </a:prstGeom>
          <a:noFill/>
        </p:spPr>
      </p:pic>
      <p:pic>
        <p:nvPicPr>
          <p:cNvPr id="23558" name="Picture 6" descr="http://lent.az/photo/Ali-Mustafay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92696"/>
            <a:ext cx="2736304" cy="2736304"/>
          </a:xfrm>
          <a:prstGeom prst="rect">
            <a:avLst/>
          </a:prstGeom>
          <a:noFill/>
        </p:spPr>
      </p:pic>
      <p:pic>
        <p:nvPicPr>
          <p:cNvPr id="23562" name="Picture 10" descr="http://azad.az/uploads/posts/1360207318_mubar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2664296" cy="3096344"/>
          </a:xfrm>
          <a:prstGeom prst="rect">
            <a:avLst/>
          </a:prstGeom>
          <a:noFill/>
        </p:spPr>
      </p:pic>
      <p:pic>
        <p:nvPicPr>
          <p:cNvPr id="23564" name="Picture 12" descr="https://upload.wikimedia.org/wikipedia/az/e/eb/Salat%C4%B1n_%C6%8Fsg%C9%99r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92696"/>
            <a:ext cx="3096344" cy="2664296"/>
          </a:xfrm>
          <a:prstGeom prst="rect">
            <a:avLst/>
          </a:prstGeom>
          <a:noFill/>
        </p:spPr>
      </p:pic>
      <p:pic>
        <p:nvPicPr>
          <p:cNvPr id="23566" name="Picture 14" descr="http://otv.az/uploads/posts/2014-08/1409319481_chingiz_mustafayev_290808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573016"/>
            <a:ext cx="2808312" cy="3096344"/>
          </a:xfrm>
          <a:prstGeom prst="rect">
            <a:avLst/>
          </a:prstGeom>
          <a:noFill/>
        </p:spPr>
      </p:pic>
      <p:pic>
        <p:nvPicPr>
          <p:cNvPr id="23570" name="Picture 18" descr="http://open.az/uploads/posts/2012-08/1346136087_lalbum_0704062140.p_1712225008_72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573016"/>
            <a:ext cx="291632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Работа с учебником по группам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  </a:t>
            </a:r>
            <a:r>
              <a:rPr lang="ru-RU" dirty="0"/>
              <a:t>Найдите в тексте ответы на вопросы:</a:t>
            </a:r>
          </a:p>
          <a:p>
            <a:pPr lvl="0"/>
            <a:r>
              <a:rPr lang="ru-RU" dirty="0"/>
              <a:t>Что такое Родина?(</a:t>
            </a:r>
            <a:r>
              <a:rPr lang="ru-RU" b="1" dirty="0"/>
              <a:t> </a:t>
            </a:r>
            <a:r>
              <a:rPr lang="ru-RU" dirty="0"/>
              <a:t>Моя страна, мой </a:t>
            </a:r>
            <a:r>
              <a:rPr lang="ru-RU" dirty="0" smtClean="0"/>
              <a:t>дом</a:t>
            </a:r>
            <a:r>
              <a:rPr lang="ru-RU" dirty="0"/>
              <a:t>, моя улица)</a:t>
            </a:r>
            <a:r>
              <a:rPr lang="ru-RU" b="1" dirty="0"/>
              <a:t> </a:t>
            </a:r>
            <a:endParaRPr lang="ru-RU" b="1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3956248" cy="485740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Что такое культура?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Что такое религия?</a:t>
            </a:r>
          </a:p>
          <a:p>
            <a:endParaRPr lang="ru-RU" dirty="0"/>
          </a:p>
        </p:txBody>
      </p:sp>
      <p:pic>
        <p:nvPicPr>
          <p:cNvPr id="29700" name="Picture 4" descr="http://azerbaycanli.org/photos/Image/Medeniyyet%20/Medeniyyet-gundeliyi-bann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528392" cy="1800201"/>
          </a:xfrm>
          <a:prstGeom prst="rect">
            <a:avLst/>
          </a:prstGeom>
          <a:noFill/>
        </p:spPr>
      </p:pic>
      <p:pic>
        <p:nvPicPr>
          <p:cNvPr id="29702" name="Picture 6" descr="https://i.ytimg.com/vi/OXWfXpjF7Ok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3995936" cy="2492896"/>
          </a:xfrm>
          <a:prstGeom prst="rect">
            <a:avLst/>
          </a:prstGeom>
          <a:noFill/>
        </p:spPr>
      </p:pic>
      <p:pic>
        <p:nvPicPr>
          <p:cNvPr id="29704" name="Picture 8" descr="http://veselovag.ru/wp-content/uploads/2013/05/Bacu_web_025_2013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4536504" cy="2618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Autofit/>
          </a:bodyPr>
          <a:lstStyle/>
          <a:p>
            <a:r>
              <a:rPr lang="ru-RU" sz="1600" u="sng" dirty="0" smtClean="0">
                <a:solidFill>
                  <a:srgbClr val="FF0000"/>
                </a:solidFill>
              </a:rPr>
              <a:t>Самостоятельная и творческая работа учащихся</a:t>
            </a:r>
            <a:r>
              <a:rPr lang="ru-RU" sz="1600" u="sng" dirty="0" smtClean="0"/>
              <a:t> </a:t>
            </a:r>
            <a:r>
              <a:rPr lang="ru-RU" sz="1600" b="1" dirty="0" smtClean="0"/>
              <a:t>           </a:t>
            </a:r>
          </a:p>
          <a:p>
            <a:endParaRPr lang="ru-RU" sz="1600" b="1" dirty="0"/>
          </a:p>
          <a:p>
            <a:r>
              <a:rPr lang="ru-RU" sz="1600" dirty="0" smtClean="0"/>
              <a:t>Самостоятельное </a:t>
            </a:r>
            <a:r>
              <a:rPr lang="ru-RU" sz="1600" dirty="0"/>
              <a:t>чтение учебника.</a:t>
            </a:r>
          </a:p>
          <a:p>
            <a:r>
              <a:rPr lang="ru-RU" sz="1600" dirty="0"/>
              <a:t>Дети отвечают на вопросы.</a:t>
            </a:r>
          </a:p>
          <a:p>
            <a:r>
              <a:rPr lang="ru-RU" sz="1600" b="1" dirty="0"/>
              <a:t> </a:t>
            </a:r>
            <a:r>
              <a:rPr lang="ru-RU" sz="1600" dirty="0" smtClean="0"/>
              <a:t>Составить </a:t>
            </a:r>
            <a:r>
              <a:rPr lang="ru-RU" sz="1600" dirty="0"/>
              <a:t>и заполнить в </a:t>
            </a:r>
            <a:r>
              <a:rPr lang="ru-RU" sz="1600" dirty="0" smtClean="0"/>
              <a:t>словари </a:t>
            </a:r>
            <a:r>
              <a:rPr lang="ru-RU" sz="1600" dirty="0"/>
              <a:t>значения слов</a:t>
            </a:r>
          </a:p>
          <a:p>
            <a:pPr lvl="0"/>
            <a:r>
              <a:rPr lang="ru-RU" sz="1600" dirty="0"/>
              <a:t>Отечество</a:t>
            </a:r>
          </a:p>
          <a:p>
            <a:pPr lvl="0"/>
            <a:r>
              <a:rPr lang="ru-RU" sz="1600" dirty="0" smtClean="0"/>
              <a:t>Патриот</a:t>
            </a:r>
            <a:endParaRPr lang="ru-RU" sz="1600" dirty="0"/>
          </a:p>
          <a:p>
            <a:pPr lvl="0"/>
            <a:r>
              <a:rPr lang="ru-RU" sz="1600" dirty="0"/>
              <a:t>Религия</a:t>
            </a:r>
          </a:p>
          <a:p>
            <a:pPr lvl="0"/>
            <a:r>
              <a:rPr lang="ru-RU" sz="1600" dirty="0"/>
              <a:t>Культура</a:t>
            </a:r>
          </a:p>
          <a:p>
            <a:r>
              <a:rPr lang="ru-RU" sz="1600" dirty="0"/>
              <a:t>Составить со словами предложения.</a:t>
            </a:r>
          </a:p>
          <a:p>
            <a:r>
              <a:rPr lang="ru-RU" sz="1600" u="sng" dirty="0"/>
              <a:t>Обсуждение результатов самостоятельной работы</a:t>
            </a:r>
            <a:endParaRPr lang="ru-RU" sz="1600" dirty="0"/>
          </a:p>
          <a:p>
            <a:r>
              <a:rPr lang="ru-RU" sz="1600" u="sng" dirty="0"/>
              <a:t>Закрепление основных понятий урока</a:t>
            </a:r>
            <a:endParaRPr lang="ru-RU" sz="1600" dirty="0"/>
          </a:p>
          <a:p>
            <a:endParaRPr lang="ru-RU" sz="1600" u="sng" dirty="0" smtClean="0">
              <a:solidFill>
                <a:srgbClr val="FF0000"/>
              </a:solidFill>
            </a:endParaRPr>
          </a:p>
          <a:p>
            <a:r>
              <a:rPr lang="ru-RU" sz="1600" u="sng" dirty="0" smtClean="0">
                <a:solidFill>
                  <a:srgbClr val="FF0000"/>
                </a:solidFill>
              </a:rPr>
              <a:t>Итог </a:t>
            </a:r>
            <a:r>
              <a:rPr lang="ru-RU" sz="1600" u="sng" dirty="0">
                <a:solidFill>
                  <a:srgbClr val="FF0000"/>
                </a:solidFill>
              </a:rPr>
              <a:t>урока</a:t>
            </a:r>
            <a:endParaRPr lang="ru-RU" sz="1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Что </a:t>
            </a:r>
            <a:r>
              <a:rPr lang="ru-RU" sz="1600" dirty="0"/>
              <a:t>ты запомнил о Родине после сегодняшнего занятия?</a:t>
            </a:r>
          </a:p>
          <a:p>
            <a:r>
              <a:rPr lang="ru-RU" sz="1600" dirty="0"/>
              <a:t>Как объяснить слова: патриот, Отечество, Родина?</a:t>
            </a:r>
          </a:p>
          <a:p>
            <a:r>
              <a:rPr lang="ru-RU" sz="1600" dirty="0"/>
              <a:t>О </a:t>
            </a:r>
            <a:r>
              <a:rPr lang="ru-RU" sz="1600" dirty="0" smtClean="0"/>
              <a:t>ком </a:t>
            </a:r>
            <a:r>
              <a:rPr lang="ru-RU" sz="1600" dirty="0"/>
              <a:t>из известных  людей ты хотел бы рассказать дома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>
            <a:noAutofit/>
          </a:bodyPr>
          <a:lstStyle/>
          <a:p>
            <a:r>
              <a:rPr lang="ru-RU" sz="1600" u="sng" dirty="0" smtClean="0">
                <a:solidFill>
                  <a:srgbClr val="FF0000"/>
                </a:solidFill>
              </a:rPr>
              <a:t>Домашнее задание по подгруппам</a:t>
            </a:r>
            <a:r>
              <a:rPr lang="ru-RU" sz="1600" u="sng" dirty="0" smtClean="0"/>
              <a:t> </a:t>
            </a:r>
            <a:r>
              <a:rPr lang="ru-RU" sz="1600" b="1" dirty="0" smtClean="0"/>
              <a:t>              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Проведите интервью с членами семьи по вопросам: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Каких героев Азербайджан</a:t>
            </a:r>
            <a:r>
              <a:rPr lang="en-US" sz="1600" dirty="0" smtClean="0"/>
              <a:t>a</a:t>
            </a:r>
            <a:r>
              <a:rPr lang="ru-RU" sz="1600" dirty="0" smtClean="0"/>
              <a:t> они знают?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В чем их заслуга перед Отечеством?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Какие книги о героях Азербайджана они посоветовали бы тебе прочитать?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Есть ли в вашей семье те, кто много сделал для Родины?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Кто это? В чем их заслуга?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Каких азербайджанских писателей, художников они знают?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Методическая работа </a:t>
            </a:r>
            <a:r>
              <a:rPr lang="ru-RU" b="1" dirty="0" smtClean="0">
                <a:solidFill>
                  <a:srgbClr val="FF0000"/>
                </a:solidFill>
              </a:rPr>
              <a:t>преподавателя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Актуальные </a:t>
            </a:r>
            <a:r>
              <a:rPr lang="ru-RU" sz="2400" dirty="0" smtClean="0">
                <a:solidFill>
                  <a:srgbClr val="00B0F0"/>
                </a:solidFill>
              </a:rPr>
              <a:t>направления методической </a:t>
            </a:r>
            <a:r>
              <a:rPr lang="ru-RU" sz="2400" dirty="0">
                <a:solidFill>
                  <a:srgbClr val="00B0F0"/>
                </a:solidFill>
              </a:rPr>
              <a:t>работы</a:t>
            </a:r>
          </a:p>
          <a:p>
            <a:r>
              <a:rPr lang="ru-RU" sz="1600" dirty="0" smtClean="0"/>
              <a:t>Применение </a:t>
            </a:r>
            <a:r>
              <a:rPr lang="ru-RU" sz="1600" dirty="0"/>
              <a:t>современных педагогических технологий, методов </a:t>
            </a:r>
            <a:r>
              <a:rPr lang="ru-RU" sz="1600" dirty="0" smtClean="0"/>
              <a:t>и приемов </a:t>
            </a:r>
            <a:r>
              <a:rPr lang="ru-RU" sz="1600" dirty="0"/>
              <a:t>обучения, ориентированных на </a:t>
            </a:r>
            <a:r>
              <a:rPr lang="ru-RU" sz="1600" dirty="0" smtClean="0"/>
              <a:t>повышение познавательной </a:t>
            </a:r>
            <a:r>
              <a:rPr lang="ru-RU" sz="1600" dirty="0"/>
              <a:t>активности студентов;</a:t>
            </a:r>
          </a:p>
          <a:p>
            <a:r>
              <a:rPr lang="en-US" sz="1600" dirty="0"/>
              <a:t> </a:t>
            </a:r>
            <a:r>
              <a:rPr lang="ru-RU" sz="1600" dirty="0" smtClean="0"/>
              <a:t>Творческое </a:t>
            </a:r>
            <a:r>
              <a:rPr lang="ru-RU" sz="1600" dirty="0"/>
              <a:t>применение разнообразных организационных форм </a:t>
            </a:r>
            <a:r>
              <a:rPr lang="ru-RU" sz="1600" dirty="0" smtClean="0"/>
              <a:t>в учебном </a:t>
            </a:r>
            <a:r>
              <a:rPr lang="ru-RU" sz="1600" dirty="0"/>
              <a:t>процессе; </a:t>
            </a:r>
          </a:p>
          <a:p>
            <a:r>
              <a:rPr lang="ru-RU" sz="1600" dirty="0" smtClean="0"/>
              <a:t>Методика </a:t>
            </a:r>
            <a:r>
              <a:rPr lang="ru-RU" sz="1600" dirty="0"/>
              <a:t>использования современных </a:t>
            </a:r>
            <a:r>
              <a:rPr lang="ru-RU" sz="1600" dirty="0" smtClean="0"/>
              <a:t>информационных технологий</a:t>
            </a:r>
            <a:r>
              <a:rPr lang="ru-RU" sz="1600" dirty="0"/>
              <a:t>, комплексного применения технических </a:t>
            </a:r>
            <a:r>
              <a:rPr lang="ru-RU" sz="1600" dirty="0" smtClean="0"/>
              <a:t>средств обучения</a:t>
            </a:r>
            <a:r>
              <a:rPr lang="ru-RU" sz="1600" dirty="0"/>
              <a:t>; </a:t>
            </a:r>
          </a:p>
          <a:p>
            <a:r>
              <a:rPr lang="ru-RU" sz="1600" dirty="0" smtClean="0"/>
              <a:t>Управление </a:t>
            </a:r>
            <a:r>
              <a:rPr lang="ru-RU" sz="1600" dirty="0"/>
              <a:t>познавательной деятельностью студентов, развитие </a:t>
            </a:r>
            <a:r>
              <a:rPr lang="ru-RU" sz="1600" dirty="0" smtClean="0"/>
              <a:t>у них </a:t>
            </a:r>
            <a:r>
              <a:rPr lang="ru-RU" sz="1600" dirty="0"/>
              <a:t>творческого мышления, умений и навыков </a:t>
            </a:r>
            <a:r>
              <a:rPr lang="ru-RU" sz="1600" dirty="0" smtClean="0"/>
              <a:t>самостоятельной работы</a:t>
            </a:r>
            <a:r>
              <a:rPr lang="ru-RU" sz="1600" dirty="0"/>
              <a:t>;</a:t>
            </a:r>
          </a:p>
          <a:p>
            <a:r>
              <a:rPr lang="en-US" sz="1600" dirty="0"/>
              <a:t> </a:t>
            </a:r>
            <a:r>
              <a:rPr lang="ru-RU" sz="1600" dirty="0" smtClean="0"/>
              <a:t>Организация </a:t>
            </a:r>
            <a:r>
              <a:rPr lang="ru-RU" sz="1600" dirty="0"/>
              <a:t>воспитания и самовоспитания студентов </a:t>
            </a:r>
            <a:r>
              <a:rPr lang="ru-RU" sz="1600" dirty="0" smtClean="0"/>
              <a:t>в современных </a:t>
            </a:r>
            <a:r>
              <a:rPr lang="ru-RU" sz="1600" dirty="0"/>
              <a:t>условиях.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Виды </a:t>
            </a:r>
            <a:r>
              <a:rPr lang="ru-RU" sz="2400" dirty="0" smtClean="0">
                <a:solidFill>
                  <a:srgbClr val="00B0F0"/>
                </a:solidFill>
              </a:rPr>
              <a:t>методических материалов</a:t>
            </a:r>
            <a:endParaRPr lang="ru-RU" sz="2400" dirty="0">
              <a:solidFill>
                <a:srgbClr val="00B0F0"/>
              </a:solidFill>
            </a:endParaRPr>
          </a:p>
          <a:p>
            <a:r>
              <a:rPr lang="ru-RU" sz="1600" dirty="0" smtClean="0"/>
              <a:t>Методические </a:t>
            </a:r>
            <a:r>
              <a:rPr lang="ru-RU" sz="1600" dirty="0"/>
              <a:t>разработки; </a:t>
            </a:r>
          </a:p>
          <a:p>
            <a:r>
              <a:rPr lang="ru-RU" sz="1600" dirty="0" smtClean="0"/>
              <a:t>Методические рекомендации</a:t>
            </a:r>
            <a:r>
              <a:rPr lang="ru-RU" sz="1600" dirty="0"/>
              <a:t>; </a:t>
            </a:r>
          </a:p>
          <a:p>
            <a:r>
              <a:rPr lang="ru-RU" sz="1600" dirty="0" smtClean="0"/>
              <a:t>Методические </a:t>
            </a:r>
            <a:r>
              <a:rPr lang="ru-RU" sz="1600" dirty="0"/>
              <a:t>указания; </a:t>
            </a:r>
          </a:p>
          <a:p>
            <a:r>
              <a:rPr lang="ru-RU" sz="1600" dirty="0" smtClean="0"/>
              <a:t>Дидактические </a:t>
            </a:r>
            <a:r>
              <a:rPr lang="ru-RU" sz="1600" dirty="0"/>
              <a:t>материалы; </a:t>
            </a:r>
          </a:p>
          <a:p>
            <a:r>
              <a:rPr lang="ru-RU" sz="1600" dirty="0" smtClean="0"/>
              <a:t>Учебные </a:t>
            </a:r>
            <a:r>
              <a:rPr lang="ru-RU" sz="1600" dirty="0"/>
              <a:t>и учебно-методические пособия; </a:t>
            </a:r>
          </a:p>
          <a:p>
            <a:r>
              <a:rPr lang="ru-RU" sz="1600" dirty="0" smtClean="0"/>
              <a:t>Учебные </a:t>
            </a:r>
            <a:r>
              <a:rPr lang="ru-RU" sz="1600" dirty="0"/>
              <a:t>программы </a:t>
            </a:r>
          </a:p>
          <a:p>
            <a:r>
              <a:rPr lang="ru-RU" sz="1600" dirty="0" smtClean="0"/>
              <a:t>Рецензии </a:t>
            </a:r>
            <a:r>
              <a:rPr lang="ru-RU" sz="1600" dirty="0"/>
              <a:t>и др.</a:t>
            </a:r>
          </a:p>
          <a:p>
            <a:endParaRPr lang="en-US" sz="1600" dirty="0" smtClean="0"/>
          </a:p>
          <a:p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sz="6300" b="1" i="1" dirty="0" smtClean="0">
                <a:solidFill>
                  <a:srgbClr val="FF0000"/>
                </a:solidFill>
              </a:rPr>
              <a:t>МЕТОДЫ  ОБУЧЕНИЯ</a:t>
            </a:r>
          </a:p>
          <a:p>
            <a:pPr>
              <a:buNone/>
            </a:pPr>
            <a:r>
              <a:rPr lang="ru-RU" sz="6300" b="1" i="1" dirty="0">
                <a:solidFill>
                  <a:srgbClr val="FF0000"/>
                </a:solidFill>
              </a:rPr>
              <a:t> </a:t>
            </a:r>
            <a:r>
              <a:rPr lang="ru-RU" sz="6300" b="1" i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Словесные</a:t>
            </a:r>
            <a:endParaRPr lang="ru-RU" dirty="0"/>
          </a:p>
          <a:p>
            <a:r>
              <a:rPr lang="ru-RU" dirty="0"/>
              <a:t>Упражнения, лабораторные </a:t>
            </a:r>
            <a:r>
              <a:rPr lang="ru-RU" dirty="0" smtClean="0"/>
              <a:t>и практические </a:t>
            </a:r>
            <a:r>
              <a:rPr lang="ru-RU" dirty="0"/>
              <a:t>работы, </a:t>
            </a:r>
            <a:r>
              <a:rPr lang="ru-RU" dirty="0" smtClean="0"/>
              <a:t>анализ производственных  ситуаций , дидактические </a:t>
            </a:r>
            <a:r>
              <a:rPr lang="ru-RU" dirty="0"/>
              <a:t>игры и др.</a:t>
            </a:r>
          </a:p>
          <a:p>
            <a:r>
              <a:rPr lang="ru-RU" dirty="0"/>
              <a:t>практические</a:t>
            </a:r>
          </a:p>
          <a:p>
            <a:r>
              <a:rPr lang="ru-RU" dirty="0"/>
              <a:t>Методы иллюстрации(плакаты, </a:t>
            </a:r>
            <a:r>
              <a:rPr lang="ru-RU" dirty="0" smtClean="0"/>
              <a:t>таблицы ,карты , </a:t>
            </a:r>
            <a:r>
              <a:rPr lang="ru-RU" dirty="0"/>
              <a:t>картины, макеты), демонстрации(опыты, телепередачи, </a:t>
            </a:r>
            <a:r>
              <a:rPr lang="ru-RU" dirty="0" smtClean="0"/>
              <a:t>видеофильмы ,диафильмы , компьютерные программы</a:t>
            </a:r>
            <a:r>
              <a:rPr lang="ru-RU" dirty="0"/>
              <a:t>)</a:t>
            </a:r>
          </a:p>
          <a:p>
            <a:r>
              <a:rPr lang="ru-RU" dirty="0"/>
              <a:t>наглядные</a:t>
            </a:r>
          </a:p>
          <a:p>
            <a:r>
              <a:rPr lang="ru-RU" dirty="0"/>
              <a:t>Рассказ, объяснение, беседа, </a:t>
            </a:r>
            <a:r>
              <a:rPr lang="ru-RU" dirty="0" smtClean="0"/>
              <a:t>дискуссия ,лекция , </a:t>
            </a:r>
            <a:r>
              <a:rPr lang="ru-RU" dirty="0"/>
              <a:t>работа с учебником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216024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Тема: </a:t>
            </a:r>
            <a:r>
              <a:rPr lang="ru-RU" sz="4000" b="1" i="1" dirty="0" smtClean="0"/>
              <a:t>« Наша Родина-Азербайджан»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4968552" cy="518457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17693"/>
            <a:ext cx="741682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Азербайджан- </a:t>
            </a:r>
            <a:r>
              <a:rPr lang="ru-RU" dirty="0"/>
              <a:t>страна огней,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Страна </a:t>
            </a:r>
            <a:r>
              <a:rPr lang="ru-RU" dirty="0" err="1"/>
              <a:t>игидов</a:t>
            </a:r>
            <a:r>
              <a:rPr lang="ru-RU" dirty="0"/>
              <a:t> и друзей,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Страна распахнутых дверей,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Страна </a:t>
            </a:r>
            <a:r>
              <a:rPr lang="ru-RU" dirty="0" err="1"/>
              <a:t>Бабека</a:t>
            </a:r>
            <a:r>
              <a:rPr lang="ru-RU" dirty="0"/>
              <a:t>, </a:t>
            </a:r>
            <a:r>
              <a:rPr lang="ru-RU" dirty="0" err="1"/>
              <a:t>Кёроглы</a:t>
            </a:r>
            <a:r>
              <a:rPr lang="ru-RU" dirty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Страна </a:t>
            </a:r>
            <a:r>
              <a:rPr lang="ru-RU" dirty="0" err="1"/>
              <a:t>Новруза</a:t>
            </a:r>
            <a:r>
              <a:rPr lang="ru-RU" dirty="0"/>
              <a:t> и весны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Твоих </a:t>
            </a:r>
            <a:r>
              <a:rPr lang="ru-RU" dirty="0"/>
              <a:t>сынов весь мир узнал,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Твоих красавиц всяк искал,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Кто раз народ твой повидал,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Стремились все к твоей земле,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 необыкновенной чистоте,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 звон ручей ласкает слух,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Озер твоих бездонных звук,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 с гор твоих поет </a:t>
            </a:r>
            <a:r>
              <a:rPr lang="ru-RU" dirty="0" err="1"/>
              <a:t>мугам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 сердца молодой чабан.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Пока </a:t>
            </a:r>
            <a:r>
              <a:rPr lang="ru-RU" dirty="0" err="1"/>
              <a:t>игид</a:t>
            </a:r>
            <a:r>
              <a:rPr lang="ru-RU" dirty="0"/>
              <a:t> с огнем в челе,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Пока с ребенком мать в руке,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Пока народ твой на земле,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Твой дух держат они в себе,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Жить будешь вечно ты-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Азербайджан, Азербайджан!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Цели и задачи: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Формировать </a:t>
            </a:r>
            <a:r>
              <a:rPr lang="ru-RU" dirty="0"/>
              <a:t>уважительное отношение к культуре родной страны. Создавать эмоционально положительную основу для развития патриотических чувств: любви и преданности Родине.</a:t>
            </a:r>
          </a:p>
          <a:p>
            <a:pPr lvl="0"/>
            <a:r>
              <a:rPr lang="ru-RU" dirty="0"/>
              <a:t>Расширять кругозор учащихся, обогащать словарный запас детей.</a:t>
            </a:r>
          </a:p>
          <a:p>
            <a:pPr lvl="0"/>
            <a:r>
              <a:rPr lang="ru-RU" dirty="0"/>
              <a:t>Познакомить с символикой </a:t>
            </a:r>
            <a:r>
              <a:rPr lang="ru-RU" dirty="0" smtClean="0"/>
              <a:t>Азербайджанского государства</a:t>
            </a:r>
            <a:r>
              <a:rPr lang="ru-RU" dirty="0"/>
              <a:t>: флагом, гербом, гимном.</a:t>
            </a:r>
          </a:p>
          <a:p>
            <a:pPr lvl="0"/>
            <a:r>
              <a:rPr lang="ru-RU" dirty="0"/>
              <a:t>Учить детей правильному, культурному поведению.</a:t>
            </a:r>
          </a:p>
          <a:p>
            <a:pPr lvl="0"/>
            <a:r>
              <a:rPr lang="ru-RU" dirty="0"/>
              <a:t>Развивать творческое воображение детей.</a:t>
            </a:r>
          </a:p>
          <a:p>
            <a:pPr lvl="0"/>
            <a:r>
              <a:rPr lang="ru-RU" dirty="0"/>
              <a:t>Формировать ценности многонационального </a:t>
            </a:r>
            <a:r>
              <a:rPr lang="ru-RU" dirty="0" smtClean="0"/>
              <a:t>общества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Формировать чувства гордости, за свою Родину.</a:t>
            </a:r>
          </a:p>
          <a:p>
            <a:r>
              <a:rPr lang="ru-RU" dirty="0"/>
              <a:t>Оборудование: </a:t>
            </a:r>
            <a:r>
              <a:rPr lang="ru-RU" dirty="0" err="1"/>
              <a:t>мультимедийное</a:t>
            </a:r>
            <a:r>
              <a:rPr lang="ru-RU" dirty="0"/>
              <a:t> оборудование(Презентация), учебники, тетради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Ход урока.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292080" cy="56166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Орг</a:t>
            </a:r>
            <a:r>
              <a:rPr lang="ru-RU" dirty="0"/>
              <a:t>. Момент. Погружение в тему урока.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             </a:t>
            </a:r>
            <a:r>
              <a:rPr lang="ru-RU" sz="4100" b="1" dirty="0">
                <a:solidFill>
                  <a:srgbClr val="00B0F0"/>
                </a:solidFill>
              </a:rPr>
              <a:t>  </a:t>
            </a:r>
            <a:r>
              <a:rPr lang="ru-RU" sz="4100" dirty="0" smtClean="0">
                <a:solidFill>
                  <a:srgbClr val="00B0F0"/>
                </a:solidFill>
              </a:rPr>
              <a:t>Прослушивание </a:t>
            </a:r>
            <a:r>
              <a:rPr lang="ru-RU" sz="4100" dirty="0">
                <a:solidFill>
                  <a:srgbClr val="00B0F0"/>
                </a:solidFill>
              </a:rPr>
              <a:t>гимна.</a:t>
            </a:r>
          </a:p>
          <a:p>
            <a:pPr>
              <a:buNone/>
            </a:pPr>
            <a:r>
              <a:rPr lang="ru-RU" dirty="0" smtClean="0"/>
              <a:t>Вопросы </a:t>
            </a:r>
            <a:r>
              <a:rPr lang="ru-RU" dirty="0"/>
              <a:t>по гимну:</a:t>
            </a:r>
          </a:p>
          <a:p>
            <a:pPr lvl="0">
              <a:buNone/>
            </a:pPr>
            <a:r>
              <a:rPr lang="ru-RU" dirty="0" smtClean="0"/>
              <a:t>Какие </a:t>
            </a:r>
            <a:r>
              <a:rPr lang="ru-RU" dirty="0"/>
              <a:t>чувства вы испытываете, когда слышите звуки гимна </a:t>
            </a:r>
            <a:r>
              <a:rPr lang="ru-RU" dirty="0" smtClean="0"/>
              <a:t>Азербайджана?</a:t>
            </a:r>
            <a:r>
              <a:rPr lang="ru-RU" b="1" dirty="0"/>
              <a:t> </a:t>
            </a:r>
            <a:r>
              <a:rPr lang="ru-RU" b="1" dirty="0" smtClean="0"/>
              <a:t> </a:t>
            </a:r>
            <a:r>
              <a:rPr lang="ru-RU" b="1" dirty="0"/>
              <a:t>           </a:t>
            </a:r>
            <a:endParaRPr lang="ru-RU" dirty="0"/>
          </a:p>
          <a:p>
            <a:pPr lvl="0">
              <a:buNone/>
            </a:pPr>
            <a:r>
              <a:rPr lang="ru-RU" dirty="0"/>
              <a:t>Как вы думаете, где исполняется государственный гимн?</a:t>
            </a:r>
          </a:p>
          <a:p>
            <a:r>
              <a:rPr lang="ru-RU" dirty="0"/>
              <a:t>Вывод: Он звучит  в особо торжественных случаях. Например, при вступление в должность </a:t>
            </a:r>
            <a:r>
              <a:rPr lang="ru-RU" dirty="0" smtClean="0"/>
              <a:t>президента </a:t>
            </a:r>
            <a:r>
              <a:rPr lang="ru-RU" dirty="0"/>
              <a:t>во время проведения воинских парадов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Сформулируйте </a:t>
            </a:r>
            <a:r>
              <a:rPr lang="ru-RU" dirty="0"/>
              <a:t>тему урока</a:t>
            </a:r>
          </a:p>
          <a:p>
            <a:r>
              <a:rPr lang="ru-RU" u="sng" dirty="0"/>
              <a:t>Обсуждение </a:t>
            </a:r>
            <a:r>
              <a:rPr lang="ru-RU" dirty="0"/>
              <a:t>Как вы понимаете тему урока</a:t>
            </a:r>
          </a:p>
          <a:p>
            <a:r>
              <a:rPr lang="ru-RU" dirty="0"/>
              <a:t>(ответы)</a:t>
            </a:r>
          </a:p>
          <a:p>
            <a:r>
              <a:rPr lang="ru-RU" u="sng" dirty="0"/>
              <a:t>Беседа с учащимися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www.kavga.net/gorsel/1azerbaycan_bayragi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744416" cy="2736304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thumb/6/6b/Emblem_of_Azerbaijan.svg/200px-Emblem_of_Azerbaija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288032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 Страна </a:t>
            </a:r>
            <a:r>
              <a:rPr lang="ru-RU" b="1" i="1" dirty="0">
                <a:solidFill>
                  <a:srgbClr val="FF0000"/>
                </a:solidFill>
              </a:rPr>
              <a:t>в которой мы </a:t>
            </a:r>
            <a:r>
              <a:rPr lang="ru-RU" b="1" i="1" dirty="0" smtClean="0">
                <a:solidFill>
                  <a:srgbClr val="FF0000"/>
                </a:solidFill>
              </a:rPr>
              <a:t>живем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97152"/>
            <a:ext cx="8280920" cy="20608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B0F0"/>
                </a:solidFill>
              </a:rPr>
              <a:t>Работа </a:t>
            </a:r>
            <a:r>
              <a:rPr lang="ru-RU" b="1" i="1" u="sng" dirty="0">
                <a:solidFill>
                  <a:srgbClr val="00B0F0"/>
                </a:solidFill>
              </a:rPr>
              <a:t>с </a:t>
            </a:r>
            <a:r>
              <a:rPr lang="ru-RU" b="1" i="1" u="sng" dirty="0" smtClean="0">
                <a:solidFill>
                  <a:srgbClr val="00B0F0"/>
                </a:solidFill>
              </a:rPr>
              <a:t>картой</a:t>
            </a:r>
            <a:endParaRPr lang="ru-RU" b="1" i="1" dirty="0">
              <a:solidFill>
                <a:srgbClr val="00B0F0"/>
              </a:solidFill>
            </a:endParaRPr>
          </a:p>
          <a:p>
            <a:pPr lvl="0"/>
            <a:r>
              <a:rPr lang="ru-RU" dirty="0"/>
              <a:t>Покажите на карте </a:t>
            </a:r>
            <a:r>
              <a:rPr lang="ru-RU" dirty="0" smtClean="0"/>
              <a:t>Азербайджан?</a:t>
            </a:r>
            <a:endParaRPr lang="ru-RU" dirty="0"/>
          </a:p>
          <a:p>
            <a:pPr lvl="0"/>
            <a:r>
              <a:rPr lang="ru-RU" dirty="0"/>
              <a:t>Что вы можете сказать о ее территории?</a:t>
            </a:r>
          </a:p>
          <a:p>
            <a:pPr lvl="0"/>
            <a:r>
              <a:rPr lang="ru-RU" dirty="0"/>
              <a:t>Какие реки, моря, озера, горы находятся на территории </a:t>
            </a:r>
            <a:r>
              <a:rPr lang="ru-RU" dirty="0" smtClean="0"/>
              <a:t>Азербайджана?</a:t>
            </a:r>
            <a:endParaRPr lang="ru-RU" dirty="0"/>
          </a:p>
          <a:p>
            <a:pPr lvl="0"/>
            <a:r>
              <a:rPr lang="ru-RU" dirty="0"/>
              <a:t>Какие города вам известны? Покажите столицу </a:t>
            </a:r>
            <a:r>
              <a:rPr lang="ru-RU" dirty="0" smtClean="0"/>
              <a:t>Азербайджана</a:t>
            </a:r>
            <a:r>
              <a:rPr lang="en-GB" dirty="0" smtClean="0"/>
              <a:t>?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314" name="Picture 2" descr="http://www.infokart.ru/wp-content/uploads/2010/01/azer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444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АЗЕРБАЙДЖАН - СТРАНА ОГНЕЙ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076056" cy="5661248"/>
          </a:xfrm>
        </p:spPr>
        <p:txBody>
          <a:bodyPr>
            <a:noAutofit/>
          </a:bodyPr>
          <a:lstStyle/>
          <a:p>
            <a:r>
              <a:rPr lang="ru-RU" sz="1600" dirty="0" smtClean="0"/>
              <a:t>Мы </a:t>
            </a:r>
            <a:r>
              <a:rPr lang="ru-RU" sz="1600" dirty="0"/>
              <a:t>хотим рассказать вам о чудесной стране - Азербайджане, о его уникальной природе, неповторимой культуре, многовековой истории; о жителях этой страны - их жизни, обычаях и традициях; о молодом, но уже играющим важную роль в мировой политике государстве.</a:t>
            </a:r>
          </a:p>
          <a:p>
            <a:r>
              <a:rPr lang="ru-RU" sz="1600" dirty="0"/>
              <a:t>Этимология названия "Азербайджан" имеет древнее происхождение. Известно, что большинство населения, проживающего на этой территории еще до нашей эры, являлись огнепоклонниками. Так, согласно одной версии, название произошло от слова "</a:t>
            </a:r>
            <a:r>
              <a:rPr lang="ru-RU" sz="1600" dirty="0" err="1"/>
              <a:t>Азер</a:t>
            </a:r>
            <a:r>
              <a:rPr lang="ru-RU" sz="1600" dirty="0"/>
              <a:t>", что означает огонь, пламя. Согласно другой версии, название страны происходит от сочетания слов "аз" и "эр", употреблявшихся в древние времена на территории Азербайджана. В тюркских языках слово "аз" имеет такие значения, как "хорошее чаяние", "удачная судьба", а "эр (храбрый) мужчина", "сын храбреца", "хранитель огня".</a:t>
            </a:r>
          </a:p>
          <a:p>
            <a:endParaRPr lang="ru-RU" sz="1600" dirty="0"/>
          </a:p>
        </p:txBody>
      </p:sp>
      <p:pic>
        <p:nvPicPr>
          <p:cNvPr id="4" name="Рисунок 3" descr="http://www.azerbaijan.az/_GeneralInfo/_FireLand/images/fireLand_0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8884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483768" y="260648"/>
            <a:ext cx="6660232" cy="2952328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Азербайджан - страна древней культуры и традиций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Переселившиеся </a:t>
            </a:r>
            <a:r>
              <a:rPr lang="ru-RU" sz="2000" dirty="0"/>
              <a:t>сюда </a:t>
            </a:r>
            <a:r>
              <a:rPr lang="ru-RU" sz="2000" dirty="0" err="1"/>
              <a:t>огузские</a:t>
            </a:r>
            <a:r>
              <a:rPr lang="ru-RU" sz="2000" dirty="0"/>
              <a:t> племена на протяжении веков на этой территории </a:t>
            </a:r>
            <a:r>
              <a:rPr lang="ru-RU" sz="2000" dirty="0" err="1"/>
              <a:t>ассимилизировались</a:t>
            </a:r>
            <a:r>
              <a:rPr lang="ru-RU" sz="2000" dirty="0"/>
              <a:t> с местным населением, имевшем глубокие культурные корни и, в свою очередь, обогатили эту культуру общетюркскими традициями. Талант и творческое наследие нашего народа олицетворены в "</a:t>
            </a:r>
            <a:r>
              <a:rPr lang="ru-RU" sz="2000" dirty="0" err="1"/>
              <a:t>Китаби-Деде</a:t>
            </a:r>
            <a:r>
              <a:rPr lang="ru-RU" sz="2000" dirty="0"/>
              <a:t> </a:t>
            </a:r>
            <a:r>
              <a:rPr lang="ru-RU" sz="2000" dirty="0" err="1"/>
              <a:t>Горгуд</a:t>
            </a:r>
            <a:r>
              <a:rPr lang="ru-RU" sz="2000" dirty="0"/>
              <a:t>", "</a:t>
            </a:r>
            <a:r>
              <a:rPr lang="ru-RU" sz="2000" dirty="0" err="1"/>
              <a:t>Огузнаме</a:t>
            </a:r>
            <a:r>
              <a:rPr lang="ru-RU" sz="2000" dirty="0"/>
              <a:t>", "</a:t>
            </a:r>
            <a:r>
              <a:rPr lang="ru-RU" sz="2000" dirty="0" err="1"/>
              <a:t>Кёроглу</a:t>
            </a:r>
            <a:r>
              <a:rPr lang="ru-RU" sz="2000" dirty="0"/>
              <a:t>" и многих других эпических памятниках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-252536" y="3501008"/>
            <a:ext cx="6336704" cy="3356992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/>
              <a:t>Эта благодатная, щедрая и ласковая земля была колыбелью многих мыслителей, философов, ученых, поэтов, архитекторов, музыкантов, художников. По преданию </a:t>
            </a:r>
            <a:r>
              <a:rPr lang="ru-RU" sz="3300" dirty="0" err="1"/>
              <a:t>Зардушт</a:t>
            </a:r>
            <a:r>
              <a:rPr lang="ru-RU" sz="3300" dirty="0"/>
              <a:t> (Зороастр) появился на свет на этой земле. Азербайджанская земля подарила человечеству таких гениев, как Низами </a:t>
            </a:r>
            <a:r>
              <a:rPr lang="ru-RU" sz="3300" dirty="0" err="1"/>
              <a:t>Гянджеви</a:t>
            </a:r>
            <a:r>
              <a:rPr lang="ru-RU" sz="3300" dirty="0"/>
              <a:t>, </a:t>
            </a:r>
            <a:r>
              <a:rPr lang="ru-RU" sz="3300" dirty="0" err="1"/>
              <a:t>Хагани</a:t>
            </a:r>
            <a:r>
              <a:rPr lang="ru-RU" sz="3300" dirty="0"/>
              <a:t> </a:t>
            </a:r>
            <a:r>
              <a:rPr lang="ru-RU" sz="3300" dirty="0" err="1"/>
              <a:t>Ширвани</a:t>
            </a:r>
            <a:r>
              <a:rPr lang="ru-RU" sz="3300" dirty="0"/>
              <a:t>, </a:t>
            </a:r>
            <a:r>
              <a:rPr lang="ru-RU" sz="3300" dirty="0" err="1"/>
              <a:t>Бахманяр</a:t>
            </a:r>
            <a:r>
              <a:rPr lang="ru-RU" sz="3300" dirty="0"/>
              <a:t>, </a:t>
            </a:r>
            <a:r>
              <a:rPr lang="ru-RU" sz="3300" dirty="0" err="1"/>
              <a:t>Насими</a:t>
            </a:r>
            <a:r>
              <a:rPr lang="ru-RU" sz="3300" dirty="0"/>
              <a:t>, </a:t>
            </a:r>
            <a:r>
              <a:rPr lang="ru-RU" sz="3300" dirty="0" err="1"/>
              <a:t>Фюзули</a:t>
            </a:r>
            <a:r>
              <a:rPr lang="ru-RU" sz="3300" dirty="0"/>
              <a:t>, </a:t>
            </a:r>
            <a:r>
              <a:rPr lang="ru-RU" sz="3300" dirty="0" err="1"/>
              <a:t>Насираддин</a:t>
            </a:r>
            <a:r>
              <a:rPr lang="ru-RU" sz="3300" dirty="0"/>
              <a:t> </a:t>
            </a:r>
            <a:r>
              <a:rPr lang="ru-RU" sz="3300" dirty="0" err="1"/>
              <a:t>Туси</a:t>
            </a:r>
            <a:r>
              <a:rPr lang="ru-RU" sz="3300" dirty="0"/>
              <a:t>, Шах Исмаил </a:t>
            </a:r>
            <a:r>
              <a:rPr lang="ru-RU" sz="3300" dirty="0" err="1"/>
              <a:t>Хатаи</a:t>
            </a:r>
            <a:r>
              <a:rPr lang="ru-RU" sz="3300" dirty="0"/>
              <a:t>, </a:t>
            </a:r>
            <a:r>
              <a:rPr lang="ru-RU" sz="3300" dirty="0" err="1"/>
              <a:t>Молла</a:t>
            </a:r>
            <a:r>
              <a:rPr lang="ru-RU" sz="3300" dirty="0"/>
              <a:t> Панах </a:t>
            </a:r>
            <a:r>
              <a:rPr lang="ru-RU" sz="3300" dirty="0" err="1"/>
              <a:t>Вагиф</a:t>
            </a:r>
            <a:r>
              <a:rPr lang="ru-RU" sz="3300" dirty="0"/>
              <a:t>, </a:t>
            </a:r>
            <a:r>
              <a:rPr lang="ru-RU" sz="3300" dirty="0" err="1"/>
              <a:t>А.Бакиханов</a:t>
            </a:r>
            <a:r>
              <a:rPr lang="ru-RU" sz="3300" dirty="0"/>
              <a:t>, М.Ф.Ахундов, </a:t>
            </a:r>
            <a:r>
              <a:rPr lang="ru-RU" sz="3300" dirty="0" err="1"/>
              <a:t>М.А.Сабир</a:t>
            </a:r>
            <a:r>
              <a:rPr lang="ru-RU" sz="3300" dirty="0"/>
              <a:t>, </a:t>
            </a:r>
            <a:r>
              <a:rPr lang="ru-RU" sz="3300" dirty="0" err="1"/>
              <a:t>Дж.Мамедкулизаде</a:t>
            </a:r>
            <a:r>
              <a:rPr lang="ru-RU" sz="3300" dirty="0"/>
              <a:t>, </a:t>
            </a:r>
            <a:r>
              <a:rPr lang="ru-RU" sz="3300" dirty="0" err="1"/>
              <a:t>Гусейн</a:t>
            </a:r>
            <a:r>
              <a:rPr lang="ru-RU" sz="3300" dirty="0"/>
              <a:t> </a:t>
            </a:r>
            <a:r>
              <a:rPr lang="ru-RU" sz="3300" dirty="0" err="1"/>
              <a:t>Джавид</a:t>
            </a:r>
            <a:r>
              <a:rPr lang="ru-RU" sz="3300" dirty="0"/>
              <a:t>, </a:t>
            </a:r>
            <a:r>
              <a:rPr lang="ru-RU" sz="3300" dirty="0" err="1"/>
              <a:t>Дж.Джаббарлы</a:t>
            </a:r>
            <a:r>
              <a:rPr lang="ru-RU" sz="3300" dirty="0"/>
              <a:t>, </a:t>
            </a:r>
            <a:r>
              <a:rPr lang="ru-RU" sz="3300" dirty="0" err="1"/>
              <a:t>Самед</a:t>
            </a:r>
            <a:r>
              <a:rPr lang="ru-RU" sz="3300" dirty="0"/>
              <a:t> </a:t>
            </a:r>
            <a:r>
              <a:rPr lang="ru-RU" sz="3300" dirty="0" err="1"/>
              <a:t>Вургун</a:t>
            </a:r>
            <a:r>
              <a:rPr lang="ru-RU" sz="3300" dirty="0"/>
              <a:t>, </a:t>
            </a:r>
            <a:r>
              <a:rPr lang="ru-RU" sz="3300" dirty="0" err="1"/>
              <a:t>Алиага</a:t>
            </a:r>
            <a:r>
              <a:rPr lang="ru-RU" sz="3300" dirty="0"/>
              <a:t> </a:t>
            </a:r>
            <a:r>
              <a:rPr lang="ru-RU" sz="3300" dirty="0" err="1"/>
              <a:t>Вахид</a:t>
            </a:r>
            <a:r>
              <a:rPr lang="ru-RU" sz="3300" dirty="0"/>
              <a:t>, Расул </a:t>
            </a:r>
            <a:r>
              <a:rPr lang="ru-RU" sz="3300" dirty="0" err="1"/>
              <a:t>Рза</a:t>
            </a:r>
            <a:r>
              <a:rPr lang="ru-RU" sz="3300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http://www.azerbaijan.az/_GeneralInfo/_FireLand/images/fireLand_01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140968"/>
            <a:ext cx="28803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azerbaijan.az/_GeneralInfo/_FireLand/images/fireLand_01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304256" cy="256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1037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МЕТОДИЧЕСКАЯ РАБОТА  ПО РУССКОМУ ЯЗЫКУ</vt:lpstr>
      <vt:lpstr>Методическая работа преподавателя</vt:lpstr>
      <vt:lpstr>Слайд 3</vt:lpstr>
      <vt:lpstr>Тема: « Наша Родина-Азербайджан» </vt:lpstr>
      <vt:lpstr>Цели и задачи:</vt:lpstr>
      <vt:lpstr>Ход урока. </vt:lpstr>
      <vt:lpstr> Страна в которой мы живем</vt:lpstr>
      <vt:lpstr>АЗЕРБАЙДЖАН - СТРАНА ОГНЕЙ</vt:lpstr>
      <vt:lpstr> </vt:lpstr>
      <vt:lpstr>Живопись и Музыка</vt:lpstr>
      <vt:lpstr>Ковры Азербайджана</vt:lpstr>
      <vt:lpstr>Промышленность Азербайджана</vt:lpstr>
      <vt:lpstr>Города Азербайджана</vt:lpstr>
      <vt:lpstr>Нагорный Карабах</vt:lpstr>
      <vt:lpstr>Национальные герои Азербайджана</vt:lpstr>
      <vt:lpstr>Работа с учебником по группам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37</cp:revision>
  <dcterms:created xsi:type="dcterms:W3CDTF">2015-12-06T11:39:10Z</dcterms:created>
  <dcterms:modified xsi:type="dcterms:W3CDTF">2017-12-14T17:35:10Z</dcterms:modified>
</cp:coreProperties>
</file>