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6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6858000" cy="9906000" type="A4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46" d="100"/>
          <a:sy n="46" d="100"/>
        </p:scale>
        <p:origin x="-2406" y="-132"/>
      </p:cViewPr>
      <p:guideLst>
        <p:guide orient="horz" pos="312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75F291-ACDE-434D-8A23-75BE5F3B757D}" type="datetimeFigureOut">
              <a:rPr lang="ru-RU" smtClean="0"/>
              <a:t>10.12.2017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241550" y="685800"/>
            <a:ext cx="23749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8B487B-6284-4607-BA39-3A705D0F27FE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8B487B-6284-4607-BA39-3A705D0F27FE}" type="slidenum">
              <a:rPr lang="ru-RU" smtClean="0"/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8B487B-6284-4607-BA39-3A705D0F27FE}" type="slidenum">
              <a:rPr lang="ru-RU" smtClean="0"/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8B487B-6284-4607-BA39-3A705D0F27FE}" type="slidenum">
              <a:rPr lang="ru-RU" smtClean="0"/>
              <a:t>5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5BE4C58-54AD-4B83-9818-524A80D9B568}" type="datetimeFigureOut">
              <a:rPr lang="ru-RU" smtClean="0"/>
              <a:pPr/>
              <a:t>10.12.2017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2D4111E-75DC-4353-8B57-A5F7861F826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2" name="Прямоугольник 31"/>
          <p:cNvSpPr/>
          <p:nvPr/>
        </p:nvSpPr>
        <p:spPr>
          <a:xfrm>
            <a:off x="0" y="-2"/>
            <a:ext cx="274320" cy="9900881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>
          <a:xfrm>
            <a:off x="232169" y="982912"/>
            <a:ext cx="34290" cy="52832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Прямоугольник 39"/>
          <p:cNvSpPr/>
          <p:nvPr/>
        </p:nvSpPr>
        <p:spPr>
          <a:xfrm>
            <a:off x="201805" y="982912"/>
            <a:ext cx="20574" cy="52832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Прямоугольник 40"/>
          <p:cNvSpPr/>
          <p:nvPr/>
        </p:nvSpPr>
        <p:spPr>
          <a:xfrm>
            <a:off x="187515" y="982912"/>
            <a:ext cx="6858" cy="52832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Прямоугольник 41"/>
          <p:cNvSpPr/>
          <p:nvPr/>
        </p:nvSpPr>
        <p:spPr>
          <a:xfrm>
            <a:off x="166326" y="982912"/>
            <a:ext cx="6858" cy="52832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685800" y="6273800"/>
            <a:ext cx="5829300" cy="2852928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685800" y="4094480"/>
            <a:ext cx="5829300" cy="217932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56" name="Прямоугольник 55"/>
          <p:cNvSpPr/>
          <p:nvPr/>
        </p:nvSpPr>
        <p:spPr>
          <a:xfrm>
            <a:off x="191468" y="7290681"/>
            <a:ext cx="54864" cy="244348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Прямоугольник 64"/>
          <p:cNvSpPr/>
          <p:nvPr/>
        </p:nvSpPr>
        <p:spPr>
          <a:xfrm>
            <a:off x="191468" y="6928739"/>
            <a:ext cx="54864" cy="3302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Прямоугольник 65"/>
          <p:cNvSpPr/>
          <p:nvPr/>
        </p:nvSpPr>
        <p:spPr>
          <a:xfrm>
            <a:off x="191468" y="6698878"/>
            <a:ext cx="54864" cy="19812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Прямоугольник 66"/>
          <p:cNvSpPr/>
          <p:nvPr/>
        </p:nvSpPr>
        <p:spPr>
          <a:xfrm>
            <a:off x="191468" y="6561474"/>
            <a:ext cx="54864" cy="105664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5BE4C58-54AD-4B83-9818-524A80D9B568}" type="datetimeFigureOut">
              <a:rPr lang="ru-RU" smtClean="0"/>
              <a:pPr/>
              <a:t>10.12.2017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2D4111E-75DC-4353-8B57-A5F7861F826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72050" y="396702"/>
            <a:ext cx="1485900" cy="8452202"/>
          </a:xfrm>
        </p:spPr>
        <p:txBody>
          <a:bodyPr vert="eaVert"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96702"/>
            <a:ext cx="4400550" cy="845220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5BE4C58-54AD-4B83-9818-524A80D9B568}" type="datetimeFigureOut">
              <a:rPr lang="ru-RU" smtClean="0"/>
              <a:pPr/>
              <a:t>10.12.2017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2D4111E-75DC-4353-8B57-A5F7861F826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5BE4C58-54AD-4B83-9818-524A80D9B568}" type="datetimeFigureOut">
              <a:rPr lang="ru-RU" smtClean="0"/>
              <a:pPr/>
              <a:t>10.12.2017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2D4111E-75DC-4353-8B57-A5F7861F826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Полилиния 13"/>
          <p:cNvSpPr>
            <a:spLocks/>
          </p:cNvSpPr>
          <p:nvPr/>
        </p:nvSpPr>
        <p:spPr bwMode="auto">
          <a:xfrm>
            <a:off x="3621714" y="1551172"/>
            <a:ext cx="3241602" cy="836506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Полилиния 14"/>
          <p:cNvSpPr>
            <a:spLocks/>
          </p:cNvSpPr>
          <p:nvPr/>
        </p:nvSpPr>
        <p:spPr bwMode="auto">
          <a:xfrm>
            <a:off x="280475" y="1"/>
            <a:ext cx="4135902" cy="955548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Полилиния 12"/>
          <p:cNvSpPr>
            <a:spLocks/>
          </p:cNvSpPr>
          <p:nvPr/>
        </p:nvSpPr>
        <p:spPr bwMode="auto">
          <a:xfrm rot="5236414">
            <a:off x="1917846" y="2555727"/>
            <a:ext cx="5943600" cy="89154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Полилиния 15"/>
          <p:cNvSpPr>
            <a:spLocks/>
          </p:cNvSpPr>
          <p:nvPr/>
        </p:nvSpPr>
        <p:spPr bwMode="auto">
          <a:xfrm>
            <a:off x="4457700" y="0"/>
            <a:ext cx="2057400" cy="616373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Полилиния 16"/>
          <p:cNvSpPr>
            <a:spLocks/>
          </p:cNvSpPr>
          <p:nvPr/>
        </p:nvSpPr>
        <p:spPr bwMode="auto">
          <a:xfrm>
            <a:off x="4457700" y="6163733"/>
            <a:ext cx="2400300" cy="1651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Полилиния 17"/>
          <p:cNvSpPr>
            <a:spLocks/>
          </p:cNvSpPr>
          <p:nvPr/>
        </p:nvSpPr>
        <p:spPr bwMode="auto">
          <a:xfrm>
            <a:off x="4457700" y="0"/>
            <a:ext cx="1028700" cy="616373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Полилиния 18"/>
          <p:cNvSpPr>
            <a:spLocks/>
          </p:cNvSpPr>
          <p:nvPr/>
        </p:nvSpPr>
        <p:spPr bwMode="auto">
          <a:xfrm>
            <a:off x="4461274" y="6133925"/>
            <a:ext cx="1568053" cy="3772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Полилиния 19"/>
          <p:cNvSpPr>
            <a:spLocks/>
          </p:cNvSpPr>
          <p:nvPr/>
        </p:nvSpPr>
        <p:spPr bwMode="auto">
          <a:xfrm>
            <a:off x="4457700" y="6163733"/>
            <a:ext cx="1200150" cy="374226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Полилиния 20"/>
          <p:cNvSpPr>
            <a:spLocks/>
          </p:cNvSpPr>
          <p:nvPr/>
        </p:nvSpPr>
        <p:spPr bwMode="auto">
          <a:xfrm>
            <a:off x="4457700" y="1981200"/>
            <a:ext cx="2400300" cy="418253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Полилиния 21"/>
          <p:cNvSpPr>
            <a:spLocks/>
          </p:cNvSpPr>
          <p:nvPr/>
        </p:nvSpPr>
        <p:spPr bwMode="auto">
          <a:xfrm>
            <a:off x="4457700" y="2531533"/>
            <a:ext cx="2400300" cy="3632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Полилиния 22"/>
          <p:cNvSpPr>
            <a:spLocks/>
          </p:cNvSpPr>
          <p:nvPr/>
        </p:nvSpPr>
        <p:spPr bwMode="auto">
          <a:xfrm>
            <a:off x="742950" y="6163733"/>
            <a:ext cx="3714750" cy="374226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Полилиния 23"/>
          <p:cNvSpPr>
            <a:spLocks/>
          </p:cNvSpPr>
          <p:nvPr/>
        </p:nvSpPr>
        <p:spPr bwMode="auto">
          <a:xfrm>
            <a:off x="400050" y="6163733"/>
            <a:ext cx="4000500" cy="374226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Полилиния 24"/>
          <p:cNvSpPr>
            <a:spLocks/>
          </p:cNvSpPr>
          <p:nvPr/>
        </p:nvSpPr>
        <p:spPr bwMode="auto">
          <a:xfrm>
            <a:off x="275118" y="3522133"/>
            <a:ext cx="4229100" cy="2641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Полилиния 25"/>
          <p:cNvSpPr>
            <a:spLocks/>
          </p:cNvSpPr>
          <p:nvPr/>
        </p:nvSpPr>
        <p:spPr bwMode="auto">
          <a:xfrm>
            <a:off x="275118" y="3081867"/>
            <a:ext cx="4229100" cy="308186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Полилиния 26"/>
          <p:cNvSpPr>
            <a:spLocks/>
          </p:cNvSpPr>
          <p:nvPr/>
        </p:nvSpPr>
        <p:spPr bwMode="auto">
          <a:xfrm>
            <a:off x="3429000" y="6163733"/>
            <a:ext cx="1028700" cy="374226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177" y="1952415"/>
            <a:ext cx="4288536" cy="1411925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5BE4C58-54AD-4B83-9818-524A80D9B568}" type="datetimeFigureOut">
              <a:rPr lang="ru-RU" smtClean="0"/>
              <a:pPr/>
              <a:t>10.12.2017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2D4111E-75DC-4353-8B57-A5F7861F826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272370" y="581050"/>
            <a:ext cx="6377940" cy="1280161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176" y="739648"/>
            <a:ext cx="6117336" cy="112268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 flipH="1">
            <a:off x="278654" y="982912"/>
            <a:ext cx="20574" cy="52832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Прямоугольник 8"/>
          <p:cNvSpPr/>
          <p:nvPr/>
        </p:nvSpPr>
        <p:spPr>
          <a:xfrm flipH="1">
            <a:off x="308332" y="982912"/>
            <a:ext cx="20574" cy="52832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Прямоугольник 9"/>
          <p:cNvSpPr/>
          <p:nvPr/>
        </p:nvSpPr>
        <p:spPr>
          <a:xfrm flipH="1">
            <a:off x="336338" y="982912"/>
            <a:ext cx="6858" cy="52832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H="1">
            <a:off x="357527" y="982912"/>
            <a:ext cx="6858" cy="52832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375359" y="982912"/>
            <a:ext cx="27432" cy="52832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739648"/>
            <a:ext cx="6172200" cy="13208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48258" y="2557392"/>
            <a:ext cx="3028950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91508" y="2557392"/>
            <a:ext cx="3028950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5BE4C58-54AD-4B83-9818-524A80D9B568}" type="datetimeFigureOut">
              <a:rPr lang="ru-RU" smtClean="0"/>
              <a:pPr/>
              <a:t>10.12.2017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2D4111E-75DC-4353-8B57-A5F7861F826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Прямоугольник 24"/>
          <p:cNvSpPr/>
          <p:nvPr/>
        </p:nvSpPr>
        <p:spPr>
          <a:xfrm>
            <a:off x="0" y="581051"/>
            <a:ext cx="6650310" cy="1280161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78618" y="739648"/>
            <a:ext cx="5829300" cy="13208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614083"/>
            <a:ext cx="3030141" cy="924101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3483770" y="2614083"/>
            <a:ext cx="3031331" cy="924101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42900" y="3551942"/>
            <a:ext cx="3030141" cy="571906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3483770" y="3551942"/>
            <a:ext cx="3031331" cy="571906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5BE4C58-54AD-4B83-9818-524A80D9B568}" type="datetimeFigureOut">
              <a:rPr lang="ru-RU" smtClean="0"/>
              <a:pPr/>
              <a:t>10.12.2017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2D4111E-75DC-4353-8B57-A5F7861F826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65843" y="982912"/>
            <a:ext cx="34290" cy="52832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35479" y="982912"/>
            <a:ext cx="20574" cy="52832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21189" y="982912"/>
            <a:ext cx="6858" cy="52832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982912"/>
            <a:ext cx="6858" cy="52832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Прямоугольник 19"/>
          <p:cNvSpPr/>
          <p:nvPr/>
        </p:nvSpPr>
        <p:spPr>
          <a:xfrm flipH="1">
            <a:off x="112328" y="982912"/>
            <a:ext cx="20574" cy="52832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Прямоугольник 20"/>
          <p:cNvSpPr/>
          <p:nvPr/>
        </p:nvSpPr>
        <p:spPr>
          <a:xfrm flipH="1">
            <a:off x="142006" y="982912"/>
            <a:ext cx="20574" cy="52832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Прямоугольник 21"/>
          <p:cNvSpPr/>
          <p:nvPr/>
        </p:nvSpPr>
        <p:spPr>
          <a:xfrm flipH="1">
            <a:off x="170012" y="982912"/>
            <a:ext cx="6858" cy="52832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 flipH="1">
            <a:off x="191201" y="982912"/>
            <a:ext cx="6858" cy="52832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Прямоугольник 29"/>
          <p:cNvSpPr/>
          <p:nvPr/>
        </p:nvSpPr>
        <p:spPr>
          <a:xfrm>
            <a:off x="209033" y="982912"/>
            <a:ext cx="27432" cy="52832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739648"/>
            <a:ext cx="5829300" cy="13208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5BE4C58-54AD-4B83-9818-524A80D9B568}" type="datetimeFigureOut">
              <a:rPr lang="ru-RU" smtClean="0"/>
              <a:pPr/>
              <a:t>10.12.2017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2D4111E-75DC-4353-8B57-A5F7861F826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5BE4C58-54AD-4B83-9818-524A80D9B568}" type="datetimeFigureOut">
              <a:rPr lang="ru-RU" smtClean="0"/>
              <a:pPr/>
              <a:t>10.12.2017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2D4111E-75DC-4353-8B57-A5F7861F826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4350" y="394406"/>
            <a:ext cx="6172200" cy="1678517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14350" y="2072923"/>
            <a:ext cx="1885950" cy="6604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2571750" y="2072923"/>
            <a:ext cx="4114800" cy="6604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5BE4C58-54AD-4B83-9818-524A80D9B568}" type="datetimeFigureOut">
              <a:rPr lang="ru-RU" smtClean="0"/>
              <a:pPr/>
              <a:t>10.12.2017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2D4111E-75DC-4353-8B57-A5F7861F826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276024" y="2"/>
            <a:ext cx="6583680" cy="271272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 flipV="1">
            <a:off x="272396" y="2722819"/>
            <a:ext cx="6586967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Группа 9"/>
          <p:cNvGrpSpPr/>
          <p:nvPr/>
        </p:nvGrpSpPr>
        <p:grpSpPr>
          <a:xfrm rot="5400000">
            <a:off x="6339839" y="1805673"/>
            <a:ext cx="191768" cy="96350"/>
            <a:chOff x="6668087" y="1297746"/>
            <a:chExt cx="161840" cy="156602"/>
          </a:xfrm>
        </p:grpSpPr>
        <p:cxnSp>
          <p:nvCxnSpPr>
            <p:cNvPr id="15" name="Прямая соединительная линия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Прямая соединительная линия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Прямая соединительная линия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grayWhite">
          <a:xfrm>
            <a:off x="685800" y="637365"/>
            <a:ext cx="5143500" cy="1013637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76024" y="2735463"/>
            <a:ext cx="6583680" cy="7164652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85800" y="1661319"/>
            <a:ext cx="5143500" cy="9906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grpSp>
        <p:nvGrpSpPr>
          <p:cNvPr id="14" name="Группа 13"/>
          <p:cNvGrpSpPr/>
          <p:nvPr/>
        </p:nvGrpSpPr>
        <p:grpSpPr>
          <a:xfrm rot="5400000">
            <a:off x="6454139" y="2025806"/>
            <a:ext cx="191768" cy="96350"/>
            <a:chOff x="6668087" y="1297746"/>
            <a:chExt cx="161840" cy="156602"/>
          </a:xfrm>
        </p:grpSpPr>
        <p:cxnSp>
          <p:nvCxnSpPr>
            <p:cNvPr id="11" name="Прямая соединительная линия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Прямая соединительная линия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Прямая соединительная линия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Группа 17"/>
          <p:cNvGrpSpPr/>
          <p:nvPr/>
        </p:nvGrpSpPr>
        <p:grpSpPr>
          <a:xfrm rot="5400000">
            <a:off x="6193969" y="2174820"/>
            <a:ext cx="191768" cy="96350"/>
            <a:chOff x="6668087" y="1297746"/>
            <a:chExt cx="161840" cy="156602"/>
          </a:xfrm>
        </p:grpSpPr>
        <p:cxnSp>
          <p:nvCxnSpPr>
            <p:cNvPr id="19" name="Прямая соединительная линия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Прямая соединительная линия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Прямая соединительная линия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857750" y="80167"/>
            <a:ext cx="1600200" cy="527402"/>
          </a:xfrm>
        </p:spPr>
        <p:txBody>
          <a:bodyPr/>
          <a:lstStyle>
            <a:extLst/>
          </a:lstStyle>
          <a:p>
            <a:fld id="{B5BE4C58-54AD-4B83-9818-524A80D9B568}" type="datetimeFigureOut">
              <a:rPr lang="ru-RU" smtClean="0"/>
              <a:pPr/>
              <a:t>10.12.2017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685800" y="80167"/>
            <a:ext cx="4171950" cy="527402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457950" y="80167"/>
            <a:ext cx="342900" cy="527402"/>
          </a:xfrm>
        </p:spPr>
        <p:txBody>
          <a:bodyPr/>
          <a:lstStyle>
            <a:extLst/>
          </a:lstStyle>
          <a:p>
            <a:fld id="{42D4111E-75DC-4353-8B57-A5F7861F826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0" y="-2"/>
            <a:ext cx="274320" cy="9900881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191468" y="7290681"/>
            <a:ext cx="54864" cy="244348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191468" y="6928739"/>
            <a:ext cx="54864" cy="3302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191468" y="6698878"/>
            <a:ext cx="54864" cy="19812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191468" y="6561474"/>
            <a:ext cx="54864" cy="105664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232169" y="982912"/>
            <a:ext cx="34290" cy="52832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201805" y="982912"/>
            <a:ext cx="20574" cy="52832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187515" y="982912"/>
            <a:ext cx="6858" cy="52832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Прямоугольник 16"/>
          <p:cNvSpPr/>
          <p:nvPr/>
        </p:nvSpPr>
        <p:spPr>
          <a:xfrm>
            <a:off x="166326" y="982912"/>
            <a:ext cx="6858" cy="52832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685800" y="739648"/>
            <a:ext cx="5829300" cy="13208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685800" y="2576253"/>
            <a:ext cx="5829300" cy="6604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857750" y="9268533"/>
            <a:ext cx="1600200" cy="52740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B5BE4C58-54AD-4B83-9818-524A80D9B568}" type="datetimeFigureOut">
              <a:rPr lang="ru-RU" smtClean="0"/>
              <a:pPr/>
              <a:t>10.12.2017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685800" y="9268533"/>
            <a:ext cx="4171950" cy="527402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6457950" y="9268533"/>
            <a:ext cx="342900" cy="52740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42D4111E-75DC-4353-8B57-A5F7861F826F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3.jpeg"/><Relationship Id="rId4" Type="http://schemas.openxmlformats.org/officeDocument/2006/relationships/image" Target="../media/image12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6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57166" y="6423432"/>
            <a:ext cx="6286544" cy="3250429"/>
          </a:xfrm>
        </p:spPr>
        <p:txBody>
          <a:bodyPr>
            <a:normAutofit/>
          </a:bodyPr>
          <a:lstStyle/>
          <a:p>
            <a:r>
              <a:rPr lang="ru-RU" sz="4400" dirty="0" smtClean="0"/>
              <a:t>       </a:t>
            </a:r>
            <a:r>
              <a:rPr lang="ru-RU" sz="5400" dirty="0" smtClean="0"/>
              <a:t>Нефть  </a:t>
            </a:r>
            <a:r>
              <a:rPr lang="en-US" sz="5400" dirty="0" smtClean="0"/>
              <a:t/>
            </a:r>
            <a:br>
              <a:rPr lang="en-US" sz="5400" dirty="0" smtClean="0"/>
            </a:br>
            <a:r>
              <a:rPr lang="ru-RU" sz="5400" dirty="0" smtClean="0"/>
              <a:t>       и </a:t>
            </a:r>
            <a:br>
              <a:rPr lang="ru-RU" sz="5400" dirty="0" smtClean="0"/>
            </a:br>
            <a:r>
              <a:rPr lang="ru-RU" sz="5400" dirty="0" smtClean="0"/>
              <a:t>  нефтепродукты                     </a:t>
            </a:r>
            <a:r>
              <a:rPr lang="ru-RU" sz="4400" dirty="0" smtClean="0"/>
              <a:t/>
            </a:r>
            <a:br>
              <a:rPr lang="ru-RU" sz="4400" dirty="0" smtClean="0"/>
            </a:br>
            <a:r>
              <a:rPr lang="ru-RU" sz="4400" dirty="0" smtClean="0"/>
              <a:t>        </a:t>
            </a:r>
            <a:r>
              <a:rPr lang="ru-RU" sz="2400" b="0" dirty="0" smtClean="0"/>
              <a:t>баку-2017</a:t>
            </a:r>
            <a:r>
              <a:rPr lang="ru-RU" sz="2400" dirty="0" smtClean="0"/>
              <a:t> </a:t>
            </a:r>
            <a:r>
              <a:rPr lang="ru-RU" sz="4400" dirty="0" smtClean="0"/>
              <a:t>                                    </a:t>
            </a:r>
            <a:endParaRPr lang="ru-RU" sz="4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75026" y="238092"/>
            <a:ext cx="6197246" cy="6107949"/>
          </a:xfrm>
        </p:spPr>
        <p:txBody>
          <a:bodyPr>
            <a:normAutofit/>
          </a:bodyPr>
          <a:lstStyle/>
          <a:p>
            <a:r>
              <a:rPr lang="ru-RU" sz="1600" dirty="0" smtClean="0"/>
              <a:t>          Министерство Образования Азербайджанской Республики</a:t>
            </a:r>
          </a:p>
          <a:p>
            <a:r>
              <a:rPr lang="ru-RU" sz="1600" dirty="0" smtClean="0"/>
              <a:t>                  Бакинский Колледж Управления и Технологии.    </a:t>
            </a:r>
          </a:p>
          <a:p>
            <a:endParaRPr lang="ru-RU" sz="1600" dirty="0" smtClean="0"/>
          </a:p>
          <a:p>
            <a:endParaRPr lang="ru-RU" sz="1600" dirty="0" smtClean="0"/>
          </a:p>
          <a:p>
            <a:r>
              <a:rPr lang="ru-RU" sz="4000" dirty="0" smtClean="0"/>
              <a:t>    </a:t>
            </a:r>
            <a:r>
              <a:rPr lang="ru-RU" sz="4000" b="1" dirty="0" smtClean="0">
                <a:solidFill>
                  <a:srgbClr val="FFC000"/>
                </a:solidFill>
              </a:rPr>
              <a:t>Методическая  работа</a:t>
            </a:r>
          </a:p>
          <a:p>
            <a:endParaRPr lang="ru-RU" sz="1600" dirty="0" smtClean="0"/>
          </a:p>
          <a:p>
            <a:endParaRPr lang="ru-RU" sz="1600" dirty="0" smtClean="0"/>
          </a:p>
          <a:p>
            <a:endParaRPr lang="ru-RU" sz="1600" dirty="0" smtClean="0"/>
          </a:p>
          <a:p>
            <a:r>
              <a:rPr lang="ru-RU" sz="1600" dirty="0" smtClean="0"/>
              <a:t>     </a:t>
            </a:r>
          </a:p>
          <a:p>
            <a:endParaRPr lang="ru-RU" sz="1600" dirty="0" smtClean="0"/>
          </a:p>
          <a:p>
            <a:endParaRPr lang="ru-RU" sz="1600" dirty="0" smtClean="0"/>
          </a:p>
          <a:p>
            <a:endParaRPr lang="ru-RU" sz="1600" dirty="0" smtClean="0"/>
          </a:p>
          <a:p>
            <a:r>
              <a:rPr lang="ru-RU" sz="1600" dirty="0" smtClean="0"/>
              <a:t> </a:t>
            </a:r>
            <a:r>
              <a:rPr lang="ru-RU" sz="2400" b="1" dirty="0" smtClean="0">
                <a:solidFill>
                  <a:srgbClr val="00B0F0"/>
                </a:solidFill>
              </a:rPr>
              <a:t>Предмет :      </a:t>
            </a:r>
            <a:r>
              <a:rPr lang="ru-RU" sz="3200" b="1" dirty="0" smtClean="0">
                <a:solidFill>
                  <a:srgbClr val="00B0F0"/>
                </a:solidFill>
              </a:rPr>
              <a:t> </a:t>
            </a:r>
            <a:r>
              <a:rPr lang="ru-RU" sz="3200" b="1" dirty="0" smtClean="0"/>
              <a:t>Химия   </a:t>
            </a:r>
          </a:p>
          <a:p>
            <a:r>
              <a:rPr lang="ru-RU" sz="2400" dirty="0" smtClean="0"/>
              <a:t> </a:t>
            </a:r>
          </a:p>
          <a:p>
            <a:r>
              <a:rPr lang="ru-RU" sz="2400" dirty="0" smtClean="0"/>
              <a:t> </a:t>
            </a:r>
            <a:r>
              <a:rPr lang="ru-RU" sz="2400" dirty="0" smtClean="0">
                <a:solidFill>
                  <a:srgbClr val="00B0F0"/>
                </a:solidFill>
              </a:rPr>
              <a:t>Преподаватель :    </a:t>
            </a:r>
            <a:r>
              <a:rPr lang="ru-RU" sz="2400" dirty="0" smtClean="0"/>
              <a:t>Намазова Симузар Маис к. </a:t>
            </a:r>
          </a:p>
          <a:p>
            <a:endParaRPr lang="ru-RU" sz="2400" dirty="0" smtClean="0"/>
          </a:p>
          <a:p>
            <a:r>
              <a:rPr lang="ru-RU" sz="2400" dirty="0" smtClean="0"/>
              <a:t> </a:t>
            </a:r>
            <a:r>
              <a:rPr lang="ru-RU" sz="2400" b="1" dirty="0" smtClean="0">
                <a:solidFill>
                  <a:srgbClr val="00B0F0"/>
                </a:solidFill>
              </a:rPr>
              <a:t>Тема урока :  </a:t>
            </a:r>
          </a:p>
          <a:p>
            <a:endParaRPr lang="ru-RU" sz="2400" dirty="0" smtClean="0"/>
          </a:p>
          <a:p>
            <a:endParaRPr lang="ru-RU" sz="2400" dirty="0"/>
          </a:p>
        </p:txBody>
      </p:sp>
      <p:pic>
        <p:nvPicPr>
          <p:cNvPr id="1026" name="Picture 2" descr="C:\Users\user\Desktop\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929066" y="2238356"/>
            <a:ext cx="2420937" cy="207170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 flipH="1">
            <a:off x="470459" y="238092"/>
            <a:ext cx="61018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 flipH="1">
            <a:off x="357166" y="238093"/>
            <a:ext cx="6286544" cy="114185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FFC000"/>
                </a:solidFill>
              </a:rPr>
              <a:t>Преподаватель</a:t>
            </a:r>
            <a:r>
              <a:rPr lang="en-US" sz="2000" b="1" dirty="0" smtClean="0">
                <a:solidFill>
                  <a:srgbClr val="FFC000"/>
                </a:solidFill>
              </a:rPr>
              <a:t> :  </a:t>
            </a:r>
            <a:r>
              <a:rPr lang="ru-RU" sz="2000" dirty="0" smtClean="0"/>
              <a:t>Намазова Симузар Маис кызы – </a:t>
            </a:r>
            <a:r>
              <a:rPr lang="ru-RU" sz="2000" dirty="0" smtClean="0"/>
              <a:t>преподаватель </a:t>
            </a:r>
            <a:r>
              <a:rPr lang="ru-RU" sz="2000" dirty="0" smtClean="0"/>
              <a:t>химии.</a:t>
            </a:r>
          </a:p>
          <a:p>
            <a:endParaRPr lang="ru-RU" sz="2000" dirty="0" smtClean="0"/>
          </a:p>
          <a:p>
            <a:r>
              <a:rPr lang="ru-RU" sz="2400" b="1" dirty="0" smtClean="0">
                <a:solidFill>
                  <a:srgbClr val="FFC000"/>
                </a:solidFill>
              </a:rPr>
              <a:t>Предмет : </a:t>
            </a:r>
            <a:r>
              <a:rPr lang="ru-RU" sz="2400" b="1" dirty="0" smtClean="0"/>
              <a:t>  </a:t>
            </a:r>
            <a:r>
              <a:rPr lang="en-US" sz="2400" b="1" dirty="0" smtClean="0"/>
              <a:t>    </a:t>
            </a:r>
            <a:r>
              <a:rPr lang="ru-RU" sz="2400" b="1" dirty="0" smtClean="0"/>
              <a:t> </a:t>
            </a:r>
            <a:r>
              <a:rPr lang="ru-RU" sz="2000" dirty="0" smtClean="0"/>
              <a:t>Химия</a:t>
            </a:r>
          </a:p>
          <a:p>
            <a:endParaRPr lang="ru-RU" sz="2000" dirty="0" smtClean="0"/>
          </a:p>
          <a:p>
            <a:r>
              <a:rPr lang="ru-RU" sz="2400" b="1" dirty="0" smtClean="0">
                <a:solidFill>
                  <a:srgbClr val="FFC000"/>
                </a:solidFill>
              </a:rPr>
              <a:t>Тема  урока :</a:t>
            </a:r>
            <a:r>
              <a:rPr lang="ru-RU" sz="2000" b="1" dirty="0" smtClean="0"/>
              <a:t> </a:t>
            </a:r>
            <a:r>
              <a:rPr lang="ru-RU" sz="2000" b="1" dirty="0" smtClean="0"/>
              <a:t>  </a:t>
            </a:r>
            <a:r>
              <a:rPr lang="ru-RU" sz="2000" dirty="0" smtClean="0"/>
              <a:t> </a:t>
            </a:r>
            <a:r>
              <a:rPr lang="ru-RU" sz="2000" dirty="0" smtClean="0"/>
              <a:t>Нефть и нефтепродукты.</a:t>
            </a:r>
          </a:p>
          <a:p>
            <a:endParaRPr lang="ru-RU" sz="2000" dirty="0" smtClean="0"/>
          </a:p>
          <a:p>
            <a:r>
              <a:rPr lang="ru-RU" sz="2400" b="1" dirty="0" smtClean="0">
                <a:solidFill>
                  <a:srgbClr val="FFC000"/>
                </a:solidFill>
              </a:rPr>
              <a:t>Цель  урока :  </a:t>
            </a:r>
            <a:r>
              <a:rPr lang="en-US" sz="2400" b="1" dirty="0" smtClean="0">
                <a:solidFill>
                  <a:srgbClr val="FFC000"/>
                </a:solidFill>
              </a:rPr>
              <a:t> </a:t>
            </a:r>
            <a:r>
              <a:rPr lang="ru-RU" sz="2000" dirty="0" smtClean="0"/>
              <a:t>Ознакомить  учащихся  составом  и </a:t>
            </a:r>
            <a:r>
              <a:rPr lang="ru-RU" sz="2000" dirty="0" smtClean="0"/>
              <a:t>физическими </a:t>
            </a:r>
            <a:r>
              <a:rPr lang="ru-RU" sz="2000" dirty="0" smtClean="0"/>
              <a:t>свойствами нефти, а также первичными </a:t>
            </a:r>
            <a:r>
              <a:rPr lang="ru-RU" sz="2000" dirty="0" err="1" smtClean="0"/>
              <a:t>нефтеупродуктами</a:t>
            </a:r>
            <a:r>
              <a:rPr lang="ru-RU" sz="2000" dirty="0" smtClean="0"/>
              <a:t> получаемыми из нефти;</a:t>
            </a:r>
          </a:p>
          <a:p>
            <a:r>
              <a:rPr lang="ru-RU" sz="2000" dirty="0" smtClean="0"/>
              <a:t>Изучить первичную переработку ( дистилляцию ) </a:t>
            </a:r>
            <a:r>
              <a:rPr lang="ru-RU" sz="2000" dirty="0" err="1" smtClean="0"/>
              <a:t>неф-ти</a:t>
            </a:r>
            <a:r>
              <a:rPr lang="ru-RU" sz="2000" dirty="0" smtClean="0"/>
              <a:t> ;</a:t>
            </a:r>
          </a:p>
          <a:p>
            <a:r>
              <a:rPr lang="ru-RU" sz="2000" dirty="0" smtClean="0"/>
              <a:t>Расширить знания о химическом производстве, об ус-</a:t>
            </a:r>
          </a:p>
          <a:p>
            <a:r>
              <a:rPr lang="ru-RU" sz="2000" dirty="0" err="1" smtClean="0"/>
              <a:t>тановках</a:t>
            </a:r>
            <a:r>
              <a:rPr lang="ru-RU" sz="2000" dirty="0" smtClean="0"/>
              <a:t> продуктов производства и о химических </a:t>
            </a:r>
            <a:r>
              <a:rPr lang="ru-RU" sz="2000" dirty="0" err="1" smtClean="0"/>
              <a:t>про-дуктах</a:t>
            </a:r>
            <a:r>
              <a:rPr lang="ru-RU" sz="2000" dirty="0" smtClean="0"/>
              <a:t>. </a:t>
            </a:r>
          </a:p>
          <a:p>
            <a:r>
              <a:rPr lang="ru-RU" sz="2400" b="1" dirty="0" smtClean="0">
                <a:solidFill>
                  <a:srgbClr val="FFC000"/>
                </a:solidFill>
              </a:rPr>
              <a:t>Типы  </a:t>
            </a:r>
            <a:r>
              <a:rPr lang="ru-RU" sz="2400" b="1" dirty="0" smtClean="0">
                <a:solidFill>
                  <a:srgbClr val="FFC000"/>
                </a:solidFill>
              </a:rPr>
              <a:t>и  методы  урока :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000" dirty="0" smtClean="0"/>
              <a:t>Обсуждение ;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000" dirty="0" smtClean="0"/>
              <a:t>Демонстрация  реакций ;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000" dirty="0" smtClean="0"/>
              <a:t>Работа  в  группах ;</a:t>
            </a:r>
            <a:endParaRPr lang="ru-RU" sz="2000" dirty="0" smtClean="0"/>
          </a:p>
          <a:p>
            <a:pPr marL="457200" indent="-457200">
              <a:buFont typeface="+mj-lt"/>
              <a:buAutoNum type="arabicPeriod"/>
            </a:pPr>
            <a:r>
              <a:rPr lang="ru-RU" sz="2000" dirty="0" smtClean="0"/>
              <a:t>Мозговая  атака ( вопросы ) ;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000" dirty="0" smtClean="0"/>
              <a:t>Открытой  мысли ;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000" dirty="0" smtClean="0"/>
              <a:t>Компьютерных  навыков ( презентаций ) ; </a:t>
            </a:r>
            <a:endParaRPr lang="en-US" sz="2000" dirty="0" smtClean="0"/>
          </a:p>
          <a:p>
            <a:pPr marL="457200" indent="-457200">
              <a:buFont typeface="+mj-lt"/>
              <a:buAutoNum type="arabicPeriod"/>
            </a:pPr>
            <a:r>
              <a:rPr lang="ru-RU" sz="2000" dirty="0" smtClean="0"/>
              <a:t>Демонстрация  образцов  нефтепродуктов.</a:t>
            </a:r>
            <a:endParaRPr lang="ru-RU" sz="2000" dirty="0" smtClean="0"/>
          </a:p>
          <a:p>
            <a:pPr marL="457200" indent="-457200"/>
            <a:endParaRPr lang="ru-RU" sz="2000" dirty="0" smtClean="0"/>
          </a:p>
          <a:p>
            <a:pPr marL="457200" indent="-457200"/>
            <a:r>
              <a:rPr lang="ru-RU" sz="2400" b="1" dirty="0" smtClean="0">
                <a:solidFill>
                  <a:srgbClr val="FFC000"/>
                </a:solidFill>
              </a:rPr>
              <a:t>Наглядные  пособия :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000" dirty="0" smtClean="0"/>
              <a:t>Учебник ; 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000" dirty="0" smtClean="0"/>
              <a:t>Схема строения  ректификационной  колонны ;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000" dirty="0" smtClean="0"/>
              <a:t>Коллекция  набора  образцов  нефтепродуктов  ;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000" dirty="0" smtClean="0"/>
              <a:t>Нефть,  бензин,  керосин,  вазелин,  парафин ; </a:t>
            </a:r>
          </a:p>
          <a:p>
            <a:pPr marL="457200" indent="-457200"/>
            <a:r>
              <a:rPr lang="ru-RU" sz="2000" dirty="0" smtClean="0"/>
              <a:t> </a:t>
            </a:r>
            <a:r>
              <a:rPr lang="ru-RU" sz="2000" dirty="0" smtClean="0"/>
              <a:t>                                                          1.</a:t>
            </a:r>
            <a:endParaRPr lang="ru-RU" sz="2000" dirty="0" smtClean="0"/>
          </a:p>
          <a:p>
            <a:pPr marL="457200" indent="-457200"/>
            <a:endParaRPr lang="ru-RU" sz="2000" dirty="0" smtClean="0"/>
          </a:p>
          <a:p>
            <a:pPr marL="457200" indent="-457200">
              <a:buFont typeface="+mj-lt"/>
              <a:buAutoNum type="arabicPeriod"/>
            </a:pPr>
            <a:endParaRPr lang="ru-RU" sz="2000" dirty="0" smtClean="0"/>
          </a:p>
          <a:p>
            <a:pPr marL="457200" indent="-457200">
              <a:buFont typeface="+mj-lt"/>
              <a:buAutoNum type="arabicPeriod"/>
            </a:pPr>
            <a:endParaRPr lang="ru-RU" sz="2000" dirty="0" smtClean="0"/>
          </a:p>
          <a:p>
            <a:pPr marL="457200" indent="-457200"/>
            <a:endParaRPr lang="ru-RU" sz="2000" dirty="0" smtClean="0"/>
          </a:p>
          <a:p>
            <a:endParaRPr lang="ru-RU" sz="2000" dirty="0"/>
          </a:p>
        </p:txBody>
      </p:sp>
      <p:pic>
        <p:nvPicPr>
          <p:cNvPr id="1029" name="Picture 5" descr="C:\Users\user\Downloads\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14818" y="5024438"/>
            <a:ext cx="2285998" cy="17859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 flipH="1">
            <a:off x="428604" y="238092"/>
            <a:ext cx="6215106" cy="96334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/>
            <a:r>
              <a:rPr lang="ru-RU" sz="2000" dirty="0" smtClean="0"/>
              <a:t>5.      Презентации  </a:t>
            </a:r>
            <a:r>
              <a:rPr lang="ru-RU" sz="2000" dirty="0" smtClean="0"/>
              <a:t>подготовленные по  программе</a:t>
            </a:r>
            <a:r>
              <a:rPr lang="az-Latn-AZ" sz="2000" dirty="0" smtClean="0"/>
              <a:t> </a:t>
            </a:r>
            <a:r>
              <a:rPr lang="ru-RU" sz="2000" dirty="0" smtClean="0"/>
              <a:t>М</a:t>
            </a:r>
            <a:r>
              <a:rPr lang="az-Latn-AZ" sz="2000" dirty="0" smtClean="0"/>
              <a:t>S Office  </a:t>
            </a:r>
            <a:r>
              <a:rPr lang="az-Latn-AZ" sz="2000" dirty="0" smtClean="0"/>
              <a:t>Po</a:t>
            </a:r>
            <a:r>
              <a:rPr lang="en-US" sz="2000" dirty="0" err="1" smtClean="0"/>
              <a:t>wer</a:t>
            </a:r>
            <a:r>
              <a:rPr lang="en-US" sz="2000" dirty="0" smtClean="0"/>
              <a:t>  Point </a:t>
            </a:r>
            <a:r>
              <a:rPr lang="ru-RU" sz="2000" dirty="0" smtClean="0"/>
              <a:t>:</a:t>
            </a:r>
          </a:p>
          <a:p>
            <a:pPr marL="457200" indent="-457200"/>
            <a:r>
              <a:rPr lang="ru-RU" sz="2000" dirty="0" smtClean="0"/>
              <a:t>          а</a:t>
            </a:r>
            <a:r>
              <a:rPr lang="ru-RU" sz="2000" dirty="0" smtClean="0"/>
              <a:t>).  </a:t>
            </a:r>
            <a:r>
              <a:rPr lang="ru-RU" sz="2000" dirty="0" smtClean="0"/>
              <a:t>П</a:t>
            </a:r>
            <a:r>
              <a:rPr lang="ru-RU" sz="2000" dirty="0" smtClean="0"/>
              <a:t>резентация - 1 </a:t>
            </a:r>
            <a:r>
              <a:rPr lang="ru-RU" sz="2000" dirty="0" smtClean="0"/>
              <a:t>(учительская) : « Нефть и </a:t>
            </a:r>
            <a:r>
              <a:rPr lang="ru-RU" sz="2000" dirty="0" err="1" smtClean="0"/>
              <a:t>неф-тепродукты</a:t>
            </a:r>
            <a:r>
              <a:rPr lang="ru-RU" sz="2000" dirty="0" smtClean="0"/>
              <a:t>» ;</a:t>
            </a:r>
          </a:p>
          <a:p>
            <a:pPr marL="457200" indent="-457200"/>
            <a:r>
              <a:rPr lang="ru-RU" sz="2000" dirty="0" smtClean="0"/>
              <a:t>          б</a:t>
            </a:r>
            <a:r>
              <a:rPr lang="ru-RU" sz="2000" dirty="0" smtClean="0"/>
              <a:t>).  </a:t>
            </a:r>
            <a:r>
              <a:rPr lang="ru-RU" sz="2000" dirty="0" smtClean="0"/>
              <a:t>П</a:t>
            </a:r>
            <a:r>
              <a:rPr lang="ru-RU" sz="2000" dirty="0" smtClean="0"/>
              <a:t>резентация - </a:t>
            </a:r>
            <a:r>
              <a:rPr lang="ru-RU" sz="2000" dirty="0" smtClean="0"/>
              <a:t>2 :  « История  развития  нефти  в  Азербайджане» ;</a:t>
            </a:r>
          </a:p>
          <a:p>
            <a:pPr marL="457200" indent="-457200"/>
            <a:r>
              <a:rPr lang="ru-RU" sz="2000" dirty="0" smtClean="0"/>
              <a:t>          в</a:t>
            </a:r>
            <a:r>
              <a:rPr lang="ru-RU" sz="2000" dirty="0" smtClean="0"/>
              <a:t>).  </a:t>
            </a:r>
            <a:r>
              <a:rPr lang="ru-RU" sz="2000" dirty="0" smtClean="0"/>
              <a:t>П</a:t>
            </a:r>
            <a:r>
              <a:rPr lang="ru-RU" sz="2000" dirty="0" smtClean="0"/>
              <a:t>резентация - 3 </a:t>
            </a:r>
            <a:r>
              <a:rPr lang="ru-RU" sz="2000" dirty="0" smtClean="0"/>
              <a:t>:  « Чёрное» золото</a:t>
            </a:r>
            <a:r>
              <a:rPr lang="ru-RU" sz="2000" dirty="0" smtClean="0"/>
              <a:t>. </a:t>
            </a:r>
          </a:p>
          <a:p>
            <a:pPr marL="457200" indent="-457200">
              <a:buAutoNum type="arabicPeriod" startAt="6"/>
            </a:pPr>
            <a:r>
              <a:rPr lang="ru-RU" sz="2000" dirty="0" smtClean="0"/>
              <a:t>Компьютер,  проектор.   </a:t>
            </a:r>
          </a:p>
          <a:p>
            <a:pPr marL="457200" indent="-457200"/>
            <a:r>
              <a:rPr lang="ru-RU" sz="2000" dirty="0" smtClean="0"/>
              <a:t> </a:t>
            </a:r>
            <a:r>
              <a:rPr lang="ru-RU" sz="2000" dirty="0" smtClean="0"/>
              <a:t>                                         </a:t>
            </a:r>
          </a:p>
          <a:p>
            <a:pPr marL="457200" indent="-457200"/>
            <a:r>
              <a:rPr lang="ru-RU" sz="2000" dirty="0" smtClean="0"/>
              <a:t> </a:t>
            </a:r>
            <a:r>
              <a:rPr lang="ru-RU" sz="2000" dirty="0" smtClean="0"/>
              <a:t>                                            </a:t>
            </a:r>
            <a:r>
              <a:rPr lang="ru-RU" sz="2400" dirty="0" smtClean="0"/>
              <a:t> </a:t>
            </a:r>
            <a:r>
              <a:rPr lang="ru-RU" sz="2400" b="1" dirty="0" smtClean="0">
                <a:solidFill>
                  <a:srgbClr val="FFC000"/>
                </a:solidFill>
              </a:rPr>
              <a:t>Ход  урока :  </a:t>
            </a:r>
          </a:p>
          <a:p>
            <a:pPr marL="457200" indent="-457200"/>
            <a:r>
              <a:rPr lang="ru-RU" sz="2000" dirty="0" smtClean="0"/>
              <a:t> </a:t>
            </a:r>
            <a:r>
              <a:rPr lang="ru-RU" sz="2000" dirty="0" smtClean="0"/>
              <a:t>  </a:t>
            </a:r>
            <a:r>
              <a:rPr lang="ru-RU" sz="2000" dirty="0" err="1" smtClean="0"/>
              <a:t>Уорк</a:t>
            </a:r>
            <a:r>
              <a:rPr lang="ru-RU" sz="2000" dirty="0" smtClean="0"/>
              <a:t>  протекает по  следующему  плану  как  показа-  но  в  Презентации – 1.  </a:t>
            </a:r>
          </a:p>
          <a:p>
            <a:pPr marL="457200" indent="-457200"/>
            <a:endParaRPr lang="ru-RU" sz="2000" dirty="0" smtClean="0"/>
          </a:p>
          <a:p>
            <a:pPr marL="457200" indent="-457200"/>
            <a:r>
              <a:rPr lang="ru-RU" sz="2000" dirty="0" smtClean="0"/>
              <a:t> </a:t>
            </a:r>
            <a:r>
              <a:rPr lang="ru-RU" sz="2000" dirty="0" smtClean="0"/>
              <a:t>                                            </a:t>
            </a:r>
            <a:r>
              <a:rPr lang="ru-RU" sz="2000" b="1" dirty="0" smtClean="0">
                <a:solidFill>
                  <a:srgbClr val="00B0F0"/>
                </a:solidFill>
              </a:rPr>
              <a:t>План  урока :   </a:t>
            </a:r>
          </a:p>
          <a:p>
            <a:pPr marL="457200" indent="-457200"/>
            <a:r>
              <a:rPr lang="ru-RU" sz="2000" dirty="0" smtClean="0">
                <a:solidFill>
                  <a:srgbClr val="00B0F0"/>
                </a:solidFill>
              </a:rPr>
              <a:t> </a:t>
            </a:r>
            <a:r>
              <a:rPr lang="az-Latn-AZ" sz="2000" dirty="0" smtClean="0">
                <a:solidFill>
                  <a:srgbClr val="FFC000"/>
                </a:solidFill>
              </a:rPr>
              <a:t>I.   </a:t>
            </a:r>
            <a:r>
              <a:rPr lang="ru-RU" sz="2000" dirty="0" smtClean="0">
                <a:solidFill>
                  <a:srgbClr val="FFC000"/>
                </a:solidFill>
              </a:rPr>
              <a:t> </a:t>
            </a:r>
            <a:r>
              <a:rPr lang="az-Latn-AZ" sz="2000" dirty="0" smtClean="0">
                <a:solidFill>
                  <a:srgbClr val="FFC000"/>
                </a:solidFill>
              </a:rPr>
              <a:t>  </a:t>
            </a:r>
            <a:r>
              <a:rPr lang="ru-RU" sz="2000" u="sng" dirty="0" smtClean="0"/>
              <a:t>Организация  урока.  </a:t>
            </a:r>
            <a:r>
              <a:rPr lang="ru-RU" sz="2000" dirty="0" smtClean="0"/>
              <a:t>( 5  мин.) </a:t>
            </a:r>
          </a:p>
          <a:p>
            <a:pPr marL="457200" indent="-457200"/>
            <a:r>
              <a:rPr lang="ru-RU" sz="2000" dirty="0" smtClean="0"/>
              <a:t> </a:t>
            </a:r>
            <a:r>
              <a:rPr lang="az-Latn-AZ" sz="2000" dirty="0" smtClean="0">
                <a:solidFill>
                  <a:srgbClr val="FFC000"/>
                </a:solidFill>
              </a:rPr>
              <a:t>II.    </a:t>
            </a:r>
            <a:r>
              <a:rPr lang="ru-RU" sz="2000" u="sng" dirty="0" smtClean="0"/>
              <a:t>Повторение  пройденного  урока</a:t>
            </a:r>
            <a:r>
              <a:rPr lang="ru-RU" sz="2000" dirty="0" smtClean="0"/>
              <a:t>.  (20  мин.)</a:t>
            </a:r>
          </a:p>
          <a:p>
            <a:pPr marL="457200" indent="-457200"/>
            <a:r>
              <a:rPr lang="ru-RU" sz="2000" dirty="0" smtClean="0"/>
              <a:t> </a:t>
            </a:r>
            <a:r>
              <a:rPr lang="ru-RU" sz="2000" dirty="0" smtClean="0"/>
              <a:t>         а).  Вопросы.   б).  Работа  в  группах.</a:t>
            </a:r>
          </a:p>
          <a:p>
            <a:pPr marL="457200" indent="-457200"/>
            <a:r>
              <a:rPr lang="ru-RU" sz="2000" dirty="0" smtClean="0"/>
              <a:t> </a:t>
            </a:r>
            <a:r>
              <a:rPr lang="az-Latn-AZ" sz="2000" dirty="0" smtClean="0">
                <a:solidFill>
                  <a:srgbClr val="FFC000"/>
                </a:solidFill>
              </a:rPr>
              <a:t>III.</a:t>
            </a:r>
            <a:r>
              <a:rPr lang="ru-RU" sz="2000" dirty="0" smtClean="0">
                <a:solidFill>
                  <a:srgbClr val="FFC000"/>
                </a:solidFill>
              </a:rPr>
              <a:t>   </a:t>
            </a:r>
            <a:r>
              <a:rPr lang="ru-RU" sz="2000" u="sng" dirty="0" smtClean="0"/>
              <a:t>Новый  урок</a:t>
            </a:r>
            <a:r>
              <a:rPr lang="ru-RU" sz="2000" dirty="0" smtClean="0"/>
              <a:t>.  ( 45  мин.)</a:t>
            </a:r>
          </a:p>
          <a:p>
            <a:pPr marL="457200" indent="-457200"/>
            <a:r>
              <a:rPr lang="ru-RU" sz="2000" dirty="0" smtClean="0"/>
              <a:t> </a:t>
            </a:r>
            <a:r>
              <a:rPr lang="ru-RU" sz="2000" dirty="0" smtClean="0"/>
              <a:t>         а).   Презентация – 1 (Нефть).</a:t>
            </a:r>
          </a:p>
          <a:p>
            <a:pPr marL="457200" indent="-457200"/>
            <a:r>
              <a:rPr lang="ru-RU" sz="2000" dirty="0" smtClean="0"/>
              <a:t> </a:t>
            </a:r>
            <a:r>
              <a:rPr lang="ru-RU" sz="2000" dirty="0" smtClean="0"/>
              <a:t>         б).   Демонстрация  опыта.</a:t>
            </a:r>
          </a:p>
          <a:p>
            <a:pPr marL="457200" indent="-457200"/>
            <a:r>
              <a:rPr lang="ru-RU" sz="2000" dirty="0" smtClean="0"/>
              <a:t> </a:t>
            </a:r>
            <a:r>
              <a:rPr lang="ru-RU" sz="2000" dirty="0" smtClean="0"/>
              <a:t>         в).   </a:t>
            </a:r>
            <a:r>
              <a:rPr lang="ru-RU" sz="2000" dirty="0" err="1" smtClean="0"/>
              <a:t>Презенация</a:t>
            </a:r>
            <a:r>
              <a:rPr lang="ru-RU" sz="2000" dirty="0" smtClean="0"/>
              <a:t> – 2.</a:t>
            </a:r>
          </a:p>
          <a:p>
            <a:pPr marL="457200" indent="-457200"/>
            <a:r>
              <a:rPr lang="ru-RU" sz="2000" dirty="0" smtClean="0"/>
              <a:t> </a:t>
            </a:r>
            <a:r>
              <a:rPr lang="ru-RU" sz="2000" dirty="0" smtClean="0"/>
              <a:t>         г).   Презентация – 1  (Нефтепродукты).</a:t>
            </a:r>
          </a:p>
          <a:p>
            <a:pPr marL="457200" indent="-457200"/>
            <a:r>
              <a:rPr lang="ru-RU" sz="2000" dirty="0" smtClean="0"/>
              <a:t> </a:t>
            </a:r>
            <a:r>
              <a:rPr lang="ru-RU" sz="2000" dirty="0" smtClean="0"/>
              <a:t>         </a:t>
            </a:r>
            <a:r>
              <a:rPr lang="ru-RU" sz="2000" dirty="0" smtClean="0"/>
              <a:t> </a:t>
            </a:r>
            <a:r>
              <a:rPr lang="ru-RU" sz="2000" dirty="0" smtClean="0"/>
              <a:t>       Образцы  нефтепродуктов. </a:t>
            </a:r>
          </a:p>
          <a:p>
            <a:pPr marL="457200" indent="-457200"/>
            <a:r>
              <a:rPr lang="ru-RU" sz="2000" dirty="0" smtClean="0"/>
              <a:t> </a:t>
            </a:r>
            <a:r>
              <a:rPr lang="ru-RU" sz="2000" dirty="0" smtClean="0"/>
              <a:t>         </a:t>
            </a:r>
            <a:r>
              <a:rPr lang="ru-RU" sz="2000" dirty="0" err="1" smtClean="0"/>
              <a:t>д</a:t>
            </a:r>
            <a:r>
              <a:rPr lang="ru-RU" sz="2000" dirty="0" smtClean="0"/>
              <a:t>).   Изучение  схемы.  </a:t>
            </a:r>
          </a:p>
          <a:p>
            <a:pPr marL="457200" indent="-457200"/>
            <a:r>
              <a:rPr lang="ru-RU" sz="2000" dirty="0" smtClean="0"/>
              <a:t> </a:t>
            </a:r>
            <a:r>
              <a:rPr lang="ru-RU" sz="2000" dirty="0" smtClean="0"/>
              <a:t>         е).   Презентация – 3.</a:t>
            </a:r>
          </a:p>
          <a:p>
            <a:pPr marL="457200" indent="-457200"/>
            <a:r>
              <a:rPr lang="ru-RU" sz="2000" dirty="0" smtClean="0">
                <a:solidFill>
                  <a:srgbClr val="FFC000"/>
                </a:solidFill>
              </a:rPr>
              <a:t> </a:t>
            </a:r>
            <a:r>
              <a:rPr lang="az-Latn-AZ" sz="2000" dirty="0" smtClean="0">
                <a:solidFill>
                  <a:srgbClr val="FFC000"/>
                </a:solidFill>
              </a:rPr>
              <a:t>IV.   </a:t>
            </a:r>
            <a:r>
              <a:rPr lang="ru-RU" sz="2000" u="sng" dirty="0" smtClean="0"/>
              <a:t>Закрепление  новой  темы</a:t>
            </a:r>
            <a:r>
              <a:rPr lang="ru-RU" sz="2000" dirty="0" smtClean="0"/>
              <a:t>.(10  мин).</a:t>
            </a:r>
          </a:p>
          <a:p>
            <a:pPr marL="457200" indent="-457200"/>
            <a:r>
              <a:rPr lang="ru-RU" sz="2000" dirty="0" smtClean="0"/>
              <a:t> </a:t>
            </a:r>
            <a:r>
              <a:rPr lang="ru-RU" sz="2000" dirty="0" smtClean="0"/>
              <a:t>         Вопросы.</a:t>
            </a:r>
          </a:p>
          <a:p>
            <a:pPr marL="457200" indent="-457200"/>
            <a:r>
              <a:rPr lang="ru-RU" sz="2000" dirty="0" smtClean="0"/>
              <a:t> </a:t>
            </a:r>
            <a:r>
              <a:rPr lang="ru-RU" sz="2000" dirty="0" smtClean="0">
                <a:solidFill>
                  <a:srgbClr val="FFC000"/>
                </a:solidFill>
              </a:rPr>
              <a:t> </a:t>
            </a:r>
            <a:r>
              <a:rPr lang="az-Latn-AZ" sz="2000" dirty="0" smtClean="0">
                <a:solidFill>
                  <a:srgbClr val="FFC000"/>
                </a:solidFill>
              </a:rPr>
              <a:t>V.</a:t>
            </a:r>
            <a:r>
              <a:rPr lang="ru-RU" sz="2000" dirty="0" smtClean="0">
                <a:solidFill>
                  <a:srgbClr val="FFC000"/>
                </a:solidFill>
              </a:rPr>
              <a:t>    </a:t>
            </a:r>
            <a:r>
              <a:rPr lang="ru-RU" sz="2000" u="sng" dirty="0" smtClean="0"/>
              <a:t>Оценивание</a:t>
            </a:r>
            <a:r>
              <a:rPr lang="ru-RU" sz="2000" dirty="0" smtClean="0"/>
              <a:t>.  (7  мин)</a:t>
            </a:r>
          </a:p>
          <a:p>
            <a:pPr marL="457200" indent="-457200"/>
            <a:r>
              <a:rPr lang="ru-RU" sz="2000" dirty="0" smtClean="0"/>
              <a:t> </a:t>
            </a:r>
            <a:r>
              <a:rPr lang="ru-RU" sz="2000" dirty="0" smtClean="0"/>
              <a:t> </a:t>
            </a:r>
            <a:r>
              <a:rPr lang="az-Latn-AZ" sz="2000" dirty="0" smtClean="0">
                <a:solidFill>
                  <a:srgbClr val="FFC000"/>
                </a:solidFill>
              </a:rPr>
              <a:t>VI.</a:t>
            </a:r>
            <a:r>
              <a:rPr lang="ru-RU" sz="2000" dirty="0" smtClean="0">
                <a:solidFill>
                  <a:srgbClr val="FFC000"/>
                </a:solidFill>
              </a:rPr>
              <a:t>   </a:t>
            </a:r>
            <a:r>
              <a:rPr lang="ru-RU" sz="2000" u="sng" dirty="0" smtClean="0"/>
              <a:t>Домашнее  задание</a:t>
            </a:r>
            <a:r>
              <a:rPr lang="ru-RU" sz="2000" dirty="0" smtClean="0"/>
              <a:t>.  (3  мин).</a:t>
            </a:r>
          </a:p>
          <a:p>
            <a:pPr marL="457200" indent="-457200"/>
            <a:endParaRPr lang="ru-RU" sz="2000" dirty="0" smtClean="0"/>
          </a:p>
          <a:p>
            <a:pPr marL="457200" indent="-457200"/>
            <a:r>
              <a:rPr lang="ru-RU" sz="2000" dirty="0" smtClean="0"/>
              <a:t>                                                        2.</a:t>
            </a:r>
            <a:endParaRPr lang="ru-RU" sz="2000" dirty="0"/>
          </a:p>
        </p:txBody>
      </p:sp>
      <p:pic>
        <p:nvPicPr>
          <p:cNvPr id="2050" name="Picture 2" descr="C:\Users\user\Downloads\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929198" y="7310454"/>
            <a:ext cx="1714512" cy="185738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 flipH="1">
            <a:off x="285728" y="238092"/>
            <a:ext cx="6357982" cy="100027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z-Latn-AZ" dirty="0" smtClean="0">
                <a:solidFill>
                  <a:srgbClr val="FFC000"/>
                </a:solidFill>
              </a:rPr>
              <a:t> </a:t>
            </a:r>
            <a:r>
              <a:rPr lang="az-Latn-AZ" dirty="0" smtClean="0">
                <a:solidFill>
                  <a:srgbClr val="FFC000"/>
                </a:solidFill>
              </a:rPr>
              <a:t>  </a:t>
            </a:r>
            <a:r>
              <a:rPr lang="az-Latn-AZ" sz="2400" dirty="0" smtClean="0">
                <a:solidFill>
                  <a:srgbClr val="FFC000"/>
                </a:solidFill>
              </a:rPr>
              <a:t>  I.  </a:t>
            </a:r>
            <a:r>
              <a:rPr lang="az-Latn-AZ" sz="2400" u="sng" dirty="0" smtClean="0">
                <a:solidFill>
                  <a:srgbClr val="FFC000"/>
                </a:solidFill>
              </a:rPr>
              <a:t> </a:t>
            </a:r>
            <a:r>
              <a:rPr lang="ru-RU" sz="2400" b="1" u="sng" dirty="0" smtClean="0"/>
              <a:t>Организация  урока.  </a:t>
            </a:r>
            <a:r>
              <a:rPr lang="ru-RU" sz="2400" dirty="0" smtClean="0"/>
              <a:t>(5  мин).</a:t>
            </a:r>
          </a:p>
          <a:p>
            <a:r>
              <a:rPr lang="ru-RU" sz="2400" dirty="0" smtClean="0"/>
              <a:t> </a:t>
            </a:r>
            <a:r>
              <a:rPr lang="ru-RU" sz="2400" dirty="0" smtClean="0"/>
              <a:t>         </a:t>
            </a:r>
            <a:r>
              <a:rPr lang="ru-RU" sz="2000" dirty="0" smtClean="0"/>
              <a:t>1.  Проверка  присутствия  учащихся..</a:t>
            </a:r>
          </a:p>
          <a:p>
            <a:r>
              <a:rPr lang="ru-RU" sz="2000" dirty="0" smtClean="0"/>
              <a:t> </a:t>
            </a:r>
            <a:r>
              <a:rPr lang="ru-RU" sz="2000" dirty="0" smtClean="0"/>
              <a:t>           2.  Проверка  демонстрационного  стола  и  стола</a:t>
            </a:r>
          </a:p>
          <a:p>
            <a:r>
              <a:rPr lang="ru-RU" sz="2000" dirty="0" smtClean="0"/>
              <a:t> </a:t>
            </a:r>
            <a:r>
              <a:rPr lang="ru-RU" sz="2000" dirty="0" smtClean="0"/>
              <a:t>                   для  опыта.</a:t>
            </a:r>
          </a:p>
          <a:p>
            <a:r>
              <a:rPr lang="ru-RU" sz="2000" dirty="0" smtClean="0"/>
              <a:t> </a:t>
            </a:r>
            <a:r>
              <a:rPr lang="ru-RU" sz="2000" dirty="0" smtClean="0"/>
              <a:t>            3.  Подготовка  презентаций. </a:t>
            </a:r>
          </a:p>
          <a:p>
            <a:endParaRPr lang="ru-RU" sz="2000" dirty="0" smtClean="0"/>
          </a:p>
          <a:p>
            <a:endParaRPr lang="ru-RU" sz="2000" dirty="0" smtClean="0"/>
          </a:p>
          <a:p>
            <a:endParaRPr lang="ru-RU" sz="2000" dirty="0" smtClean="0"/>
          </a:p>
          <a:p>
            <a:endParaRPr lang="ru-RU" sz="2000" dirty="0" smtClean="0"/>
          </a:p>
          <a:p>
            <a:endParaRPr lang="ru-RU" sz="2000" dirty="0" smtClean="0"/>
          </a:p>
          <a:p>
            <a:endParaRPr lang="ru-RU" sz="2000" dirty="0" smtClean="0"/>
          </a:p>
          <a:p>
            <a:endParaRPr lang="ru-RU" sz="2000" dirty="0" smtClean="0"/>
          </a:p>
          <a:p>
            <a:endParaRPr lang="ru-RU" sz="2000" dirty="0" smtClean="0"/>
          </a:p>
          <a:p>
            <a:endParaRPr lang="ru-RU" sz="2000" dirty="0" smtClean="0"/>
          </a:p>
          <a:p>
            <a:endParaRPr lang="ru-RU" sz="2000" dirty="0" smtClean="0"/>
          </a:p>
          <a:p>
            <a:r>
              <a:rPr lang="ru-RU" sz="2000" b="1" dirty="0" smtClean="0">
                <a:solidFill>
                  <a:srgbClr val="FFC000"/>
                </a:solidFill>
              </a:rPr>
              <a:t> </a:t>
            </a:r>
            <a:r>
              <a:rPr lang="ru-RU" sz="2000" b="1" dirty="0" smtClean="0">
                <a:solidFill>
                  <a:srgbClr val="FFC000"/>
                </a:solidFill>
              </a:rPr>
              <a:t>    </a:t>
            </a:r>
            <a:r>
              <a:rPr lang="az-Latn-AZ" sz="2400" b="1" dirty="0" smtClean="0">
                <a:solidFill>
                  <a:srgbClr val="FFC000"/>
                </a:solidFill>
              </a:rPr>
              <a:t>II.  </a:t>
            </a:r>
            <a:r>
              <a:rPr lang="az-Latn-AZ" sz="2400" b="1" u="sng" dirty="0" smtClean="0">
                <a:solidFill>
                  <a:srgbClr val="FFC000"/>
                </a:solidFill>
              </a:rPr>
              <a:t> </a:t>
            </a:r>
            <a:r>
              <a:rPr lang="ru-RU" sz="2400" b="1" u="sng" dirty="0" smtClean="0"/>
              <a:t>Повторение  пройденного  урока </a:t>
            </a:r>
            <a:r>
              <a:rPr lang="ru-RU" sz="2400" dirty="0" smtClean="0"/>
              <a:t>(20 м).</a:t>
            </a:r>
          </a:p>
          <a:p>
            <a:r>
              <a:rPr lang="ru-RU" sz="2400" dirty="0" smtClean="0"/>
              <a:t> </a:t>
            </a:r>
            <a:r>
              <a:rPr lang="ru-RU" sz="2400" dirty="0" smtClean="0"/>
              <a:t>          а). </a:t>
            </a:r>
            <a:r>
              <a:rPr lang="ru-RU" sz="2400" b="1" i="1" dirty="0" smtClean="0"/>
              <a:t>  Ответить  на  вопросы :</a:t>
            </a:r>
            <a:r>
              <a:rPr lang="az-Latn-AZ" sz="2000" b="1" i="1" dirty="0" smtClean="0"/>
              <a:t> </a:t>
            </a:r>
            <a:endParaRPr lang="ru-RU" sz="2000" b="1" i="1" dirty="0" smtClean="0"/>
          </a:p>
          <a:p>
            <a:r>
              <a:rPr lang="ru-RU" sz="2000" dirty="0" smtClean="0"/>
              <a:t> </a:t>
            </a:r>
            <a:r>
              <a:rPr lang="ru-RU" sz="2000" dirty="0" smtClean="0"/>
              <a:t>                1.  Какими  способами  можно  получить  метан и</a:t>
            </a:r>
          </a:p>
          <a:p>
            <a:r>
              <a:rPr lang="ru-RU" sz="2000" dirty="0" smtClean="0"/>
              <a:t> </a:t>
            </a:r>
            <a:r>
              <a:rPr lang="ru-RU" sz="2000" dirty="0" smtClean="0"/>
              <a:t>                      его  гомологи  в  лаборатории</a:t>
            </a:r>
            <a:r>
              <a:rPr lang="en-US" sz="2000" dirty="0" smtClean="0"/>
              <a:t>?</a:t>
            </a:r>
            <a:endParaRPr lang="ru-RU" sz="2000" dirty="0" smtClean="0"/>
          </a:p>
          <a:p>
            <a:r>
              <a:rPr lang="ru-RU" sz="2000" dirty="0" smtClean="0"/>
              <a:t> </a:t>
            </a:r>
            <a:r>
              <a:rPr lang="ru-RU" sz="2000" dirty="0" smtClean="0"/>
              <a:t>                2.  Какой  реакцией  пользуются  для  получения</a:t>
            </a:r>
          </a:p>
          <a:p>
            <a:r>
              <a:rPr lang="ru-RU" sz="2000" dirty="0" smtClean="0"/>
              <a:t> </a:t>
            </a:r>
            <a:r>
              <a:rPr lang="ru-RU" sz="2000" dirty="0" smtClean="0"/>
              <a:t>                      бутадиена-1,3  из  этилового  спирта </a:t>
            </a:r>
            <a:r>
              <a:rPr lang="en-US" sz="2000" dirty="0" smtClean="0"/>
              <a:t>?</a:t>
            </a:r>
            <a:endParaRPr lang="ru-RU" sz="2000" dirty="0" smtClean="0"/>
          </a:p>
          <a:p>
            <a:r>
              <a:rPr lang="ru-RU" sz="2000" dirty="0" smtClean="0"/>
              <a:t> </a:t>
            </a:r>
            <a:r>
              <a:rPr lang="ru-RU" sz="2000" dirty="0" smtClean="0"/>
              <a:t>                3.  Какие  углеводороды  для получения бензола</a:t>
            </a:r>
          </a:p>
          <a:p>
            <a:r>
              <a:rPr lang="ru-RU" sz="2000" dirty="0" smtClean="0"/>
              <a:t> </a:t>
            </a:r>
            <a:r>
              <a:rPr lang="ru-RU" sz="2000" dirty="0" smtClean="0"/>
              <a:t>                      подвергают  </a:t>
            </a:r>
            <a:r>
              <a:rPr lang="ru-RU" sz="2000" dirty="0" err="1" smtClean="0"/>
              <a:t>дегидрогенезации</a:t>
            </a:r>
            <a:r>
              <a:rPr lang="ru-RU" sz="2000" dirty="0" smtClean="0"/>
              <a:t> </a:t>
            </a:r>
            <a:r>
              <a:rPr lang="en-US" sz="2000" dirty="0" smtClean="0"/>
              <a:t>?</a:t>
            </a:r>
            <a:r>
              <a:rPr lang="ru-RU" sz="2000" dirty="0" smtClean="0"/>
              <a:t> </a:t>
            </a:r>
          </a:p>
          <a:p>
            <a:endParaRPr lang="ru-RU" sz="2000" dirty="0" smtClean="0"/>
          </a:p>
          <a:p>
            <a:r>
              <a:rPr lang="ru-RU" sz="2000" dirty="0" smtClean="0"/>
              <a:t> </a:t>
            </a:r>
            <a:r>
              <a:rPr lang="ru-RU" sz="2000" dirty="0" smtClean="0"/>
              <a:t>          </a:t>
            </a:r>
            <a:r>
              <a:rPr lang="ru-RU" sz="2400" dirty="0" smtClean="0"/>
              <a:t> </a:t>
            </a:r>
            <a:r>
              <a:rPr lang="ru-RU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б).   Работа  в  группах :  </a:t>
            </a:r>
          </a:p>
          <a:p>
            <a:r>
              <a:rPr lang="ru-RU" sz="2400" dirty="0" smtClean="0"/>
              <a:t> </a:t>
            </a:r>
            <a:r>
              <a:rPr lang="ru-RU" sz="2400" dirty="0" smtClean="0"/>
              <a:t>             </a:t>
            </a:r>
            <a:r>
              <a:rPr lang="ru-RU" sz="2000" dirty="0" smtClean="0"/>
              <a:t>Поделить  класс  на  несколько  групп.  Каждой  </a:t>
            </a:r>
          </a:p>
          <a:p>
            <a:r>
              <a:rPr lang="ru-RU" sz="2000" dirty="0" smtClean="0"/>
              <a:t> </a:t>
            </a:r>
            <a:r>
              <a:rPr lang="ru-RU" sz="2000" dirty="0" smtClean="0"/>
              <a:t>                группе  на  листочках  выдаются  задания,  </a:t>
            </a:r>
            <a:r>
              <a:rPr lang="ru-RU" sz="2000" dirty="0" err="1" smtClean="0"/>
              <a:t>кото</a:t>
            </a:r>
            <a:r>
              <a:rPr lang="ru-RU" sz="2000" dirty="0" smtClean="0"/>
              <a:t>-</a:t>
            </a:r>
          </a:p>
          <a:p>
            <a:r>
              <a:rPr lang="ru-RU" sz="2000" dirty="0" smtClean="0"/>
              <a:t> </a:t>
            </a:r>
            <a:r>
              <a:rPr lang="ru-RU" sz="2000" dirty="0" smtClean="0"/>
              <a:t>                </a:t>
            </a:r>
            <a:r>
              <a:rPr lang="ru-RU" sz="2000" dirty="0" err="1" smtClean="0"/>
              <a:t>рые</a:t>
            </a:r>
            <a:r>
              <a:rPr lang="ru-RU" sz="2000" dirty="0" smtClean="0"/>
              <a:t>  выполняются  за  определённое  время.</a:t>
            </a:r>
          </a:p>
          <a:p>
            <a:endParaRPr lang="ru-RU" sz="2000" dirty="0" smtClean="0"/>
          </a:p>
          <a:p>
            <a:r>
              <a:rPr lang="ru-RU" sz="2000" dirty="0" smtClean="0"/>
              <a:t>                                                              3.</a:t>
            </a:r>
          </a:p>
          <a:p>
            <a:r>
              <a:rPr lang="ru-RU" sz="2000" dirty="0" smtClean="0"/>
              <a:t> </a:t>
            </a:r>
            <a:r>
              <a:rPr lang="ru-RU" sz="2000" dirty="0" smtClean="0"/>
              <a:t>               </a:t>
            </a:r>
            <a:endParaRPr lang="ru-RU" sz="2000" dirty="0"/>
          </a:p>
        </p:txBody>
      </p:sp>
      <p:pic>
        <p:nvPicPr>
          <p:cNvPr id="3074" name="Picture 2" descr="C:\Users\user\Downloads\2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85794" y="2024043"/>
            <a:ext cx="5572164" cy="271464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 flipH="1">
            <a:off x="214290" y="309531"/>
            <a:ext cx="6429420" cy="120956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/>
            <a:r>
              <a:rPr lang="ru-RU" sz="2400" dirty="0" smtClean="0"/>
              <a:t>    </a:t>
            </a:r>
            <a:r>
              <a:rPr lang="ru-RU" sz="2400" b="1" i="1" dirty="0" smtClean="0">
                <a:solidFill>
                  <a:srgbClr val="00B0F0"/>
                </a:solidFill>
              </a:rPr>
              <a:t>1.  Группа :</a:t>
            </a:r>
          </a:p>
          <a:p>
            <a:pPr marL="457200" indent="-457200"/>
            <a:r>
              <a:rPr lang="ru-RU" sz="2400" dirty="0" smtClean="0"/>
              <a:t> </a:t>
            </a:r>
            <a:r>
              <a:rPr lang="ru-RU" sz="2400" dirty="0" smtClean="0"/>
              <a:t>         </a:t>
            </a:r>
            <a:r>
              <a:rPr lang="ru-RU" sz="2000" dirty="0" smtClean="0"/>
              <a:t>а).  Перечислите  состав  природного газа  и  </a:t>
            </a:r>
            <a:r>
              <a:rPr lang="ru-RU" sz="2000" dirty="0" err="1" smtClean="0"/>
              <a:t>облас</a:t>
            </a:r>
            <a:r>
              <a:rPr lang="ru-RU" sz="2000" dirty="0" smtClean="0"/>
              <a:t>-</a:t>
            </a:r>
          </a:p>
          <a:p>
            <a:pPr marL="457200" indent="-457200"/>
            <a:r>
              <a:rPr lang="ru-RU" sz="2000" dirty="0" smtClean="0"/>
              <a:t> </a:t>
            </a:r>
            <a:r>
              <a:rPr lang="ru-RU" sz="2000" dirty="0" smtClean="0"/>
              <a:t>                   </a:t>
            </a:r>
            <a:r>
              <a:rPr lang="ru-RU" sz="2000" dirty="0" err="1" smtClean="0"/>
              <a:t>ти</a:t>
            </a:r>
            <a:r>
              <a:rPr lang="ru-RU" sz="2000" dirty="0" smtClean="0"/>
              <a:t>  приминения.  </a:t>
            </a:r>
          </a:p>
          <a:p>
            <a:pPr marL="457200" indent="-457200"/>
            <a:r>
              <a:rPr lang="ru-RU" sz="2000" dirty="0" smtClean="0"/>
              <a:t> </a:t>
            </a:r>
            <a:r>
              <a:rPr lang="ru-RU" sz="2000" dirty="0" smtClean="0"/>
              <a:t>           б).  Почему  природный  газ  считается  самым  вы-</a:t>
            </a:r>
          </a:p>
          <a:p>
            <a:pPr marL="457200" indent="-457200"/>
            <a:r>
              <a:rPr lang="ru-RU" sz="2000" dirty="0" smtClean="0"/>
              <a:t> </a:t>
            </a:r>
            <a:r>
              <a:rPr lang="ru-RU" sz="2000" dirty="0" smtClean="0"/>
              <a:t>                   годным  топливом</a:t>
            </a:r>
            <a:r>
              <a:rPr lang="en-US" sz="2000" dirty="0" smtClean="0"/>
              <a:t> </a:t>
            </a:r>
            <a:r>
              <a:rPr lang="en-US" sz="2000" dirty="0" smtClean="0"/>
              <a:t>?</a:t>
            </a:r>
            <a:r>
              <a:rPr lang="ru-RU" sz="2000" dirty="0" smtClean="0"/>
              <a:t>  </a:t>
            </a:r>
          </a:p>
          <a:p>
            <a:pPr marL="457200" indent="-457200"/>
            <a:r>
              <a:rPr lang="ru-RU" sz="2000" b="1" i="1" dirty="0" smtClean="0"/>
              <a:t> </a:t>
            </a:r>
            <a:r>
              <a:rPr lang="ru-RU" sz="2000" b="1" i="1" dirty="0" smtClean="0"/>
              <a:t>   </a:t>
            </a:r>
            <a:r>
              <a:rPr lang="ru-RU" sz="2400" b="1" i="1" dirty="0" smtClean="0">
                <a:solidFill>
                  <a:srgbClr val="00B0F0"/>
                </a:solidFill>
              </a:rPr>
              <a:t>2.  Группа :</a:t>
            </a:r>
          </a:p>
          <a:p>
            <a:pPr marL="457200" indent="-457200"/>
            <a:r>
              <a:rPr lang="ru-RU" sz="2400" dirty="0" smtClean="0"/>
              <a:t> </a:t>
            </a:r>
            <a:r>
              <a:rPr lang="ru-RU" sz="2400" dirty="0" smtClean="0"/>
              <a:t>         </a:t>
            </a:r>
            <a:r>
              <a:rPr lang="ru-RU" sz="2000" dirty="0" smtClean="0"/>
              <a:t>а).  Какие  углеводороды  входят</a:t>
            </a:r>
          </a:p>
          <a:p>
            <a:pPr marL="457200" indent="-457200"/>
            <a:r>
              <a:rPr lang="ru-RU" sz="2000" dirty="0" smtClean="0"/>
              <a:t> </a:t>
            </a:r>
            <a:r>
              <a:rPr lang="ru-RU" sz="2000" dirty="0" smtClean="0"/>
              <a:t>                    в  состав  попутных  нефтяных</a:t>
            </a:r>
          </a:p>
          <a:p>
            <a:pPr marL="457200" indent="-457200"/>
            <a:r>
              <a:rPr lang="ru-RU" sz="2000" dirty="0" smtClean="0"/>
              <a:t> </a:t>
            </a:r>
            <a:r>
              <a:rPr lang="ru-RU" sz="2000" dirty="0" smtClean="0"/>
              <a:t>                    газов </a:t>
            </a:r>
            <a:r>
              <a:rPr lang="en-US" sz="2000" dirty="0" smtClean="0"/>
              <a:t>?</a:t>
            </a:r>
            <a:endParaRPr lang="ru-RU" sz="2000" dirty="0" smtClean="0"/>
          </a:p>
          <a:p>
            <a:pPr marL="457200" indent="-457200"/>
            <a:r>
              <a:rPr lang="ru-RU" sz="2000" dirty="0" smtClean="0"/>
              <a:t> </a:t>
            </a:r>
            <a:r>
              <a:rPr lang="ru-RU" sz="2000" dirty="0" smtClean="0"/>
              <a:t>           б).  Напишите  уравнения  </a:t>
            </a:r>
            <a:r>
              <a:rPr lang="ru-RU" sz="2000" dirty="0" err="1" smtClean="0"/>
              <a:t>соотве</a:t>
            </a:r>
            <a:r>
              <a:rPr lang="ru-RU" sz="2000" dirty="0" smtClean="0"/>
              <a:t>-</a:t>
            </a:r>
          </a:p>
          <a:p>
            <a:pPr marL="457200" indent="-457200"/>
            <a:r>
              <a:rPr lang="ru-RU" sz="2000" dirty="0" smtClean="0"/>
              <a:t> </a:t>
            </a:r>
            <a:r>
              <a:rPr lang="ru-RU" sz="2000" dirty="0" smtClean="0"/>
              <a:t>                    </a:t>
            </a:r>
            <a:r>
              <a:rPr lang="ru-RU" sz="2000" dirty="0" err="1" smtClean="0"/>
              <a:t>тствующих</a:t>
            </a:r>
            <a:r>
              <a:rPr lang="ru-RU" sz="2000" dirty="0" smtClean="0"/>
              <a:t>  реакций : </a:t>
            </a:r>
          </a:p>
          <a:p>
            <a:pPr marL="457200" indent="-457200"/>
            <a:r>
              <a:rPr lang="ru-RU" sz="2000" dirty="0" smtClean="0"/>
              <a:t> </a:t>
            </a:r>
            <a:r>
              <a:rPr lang="ru-RU" sz="2000" dirty="0" smtClean="0"/>
              <a:t>                   СН4          С2Н4          С2Н5С</a:t>
            </a:r>
            <a:r>
              <a:rPr lang="az-Latn-AZ" sz="2000" dirty="0" smtClean="0"/>
              <a:t>l</a:t>
            </a:r>
            <a:r>
              <a:rPr lang="ru-RU" sz="2000" dirty="0" smtClean="0"/>
              <a:t>          С2Н2  </a:t>
            </a:r>
          </a:p>
          <a:p>
            <a:pPr marL="457200" indent="-457200"/>
            <a:r>
              <a:rPr lang="ru-RU" sz="2400" b="1" i="1" dirty="0" smtClean="0"/>
              <a:t> </a:t>
            </a:r>
            <a:r>
              <a:rPr lang="ru-RU" sz="2400" b="1" i="1" dirty="0" smtClean="0"/>
              <a:t>  </a:t>
            </a:r>
            <a:r>
              <a:rPr lang="ru-RU" sz="2400" b="1" i="1" dirty="0" smtClean="0">
                <a:solidFill>
                  <a:srgbClr val="00B0F0"/>
                </a:solidFill>
              </a:rPr>
              <a:t>3.  Группа : </a:t>
            </a:r>
          </a:p>
          <a:p>
            <a:pPr marL="457200" indent="-457200"/>
            <a:r>
              <a:rPr lang="ru-RU" sz="2400" dirty="0" smtClean="0"/>
              <a:t> </a:t>
            </a:r>
            <a:r>
              <a:rPr lang="ru-RU" sz="2400" dirty="0" smtClean="0"/>
              <a:t>         </a:t>
            </a:r>
            <a:r>
              <a:rPr lang="ru-RU" sz="2000" dirty="0" smtClean="0"/>
              <a:t> а).  Какие  вещества  можно  получить  из  метана  </a:t>
            </a:r>
          </a:p>
          <a:p>
            <a:pPr marL="457200" indent="-457200"/>
            <a:r>
              <a:rPr lang="ru-RU" sz="2000" dirty="0" smtClean="0"/>
              <a:t> </a:t>
            </a:r>
            <a:r>
              <a:rPr lang="ru-RU" sz="2000" dirty="0" smtClean="0"/>
              <a:t>                     и  этана </a:t>
            </a:r>
            <a:r>
              <a:rPr lang="en-US" sz="2000" dirty="0" smtClean="0"/>
              <a:t>?</a:t>
            </a:r>
          </a:p>
          <a:p>
            <a:pPr marL="457200" indent="-457200"/>
            <a:r>
              <a:rPr lang="en-US" sz="2000" dirty="0" smtClean="0"/>
              <a:t> </a:t>
            </a:r>
            <a:r>
              <a:rPr lang="en-US" sz="2000" dirty="0" smtClean="0"/>
              <a:t>            </a:t>
            </a:r>
            <a:r>
              <a:rPr lang="ru-RU" sz="2000" dirty="0" smtClean="0"/>
              <a:t>б).   Напишите  уравнения  соответствующих  </a:t>
            </a:r>
            <a:r>
              <a:rPr lang="ru-RU" sz="2000" dirty="0" err="1" smtClean="0"/>
              <a:t>реак</a:t>
            </a:r>
            <a:r>
              <a:rPr lang="ru-RU" sz="2000" dirty="0" smtClean="0"/>
              <a:t>-</a:t>
            </a:r>
          </a:p>
          <a:p>
            <a:pPr marL="457200" indent="-457200"/>
            <a:r>
              <a:rPr lang="ru-RU" sz="2000" dirty="0" smtClean="0"/>
              <a:t> </a:t>
            </a:r>
            <a:r>
              <a:rPr lang="ru-RU" sz="2000" dirty="0" smtClean="0"/>
              <a:t>                     ций :  </a:t>
            </a:r>
          </a:p>
          <a:p>
            <a:pPr marL="457200" indent="-457200"/>
            <a:r>
              <a:rPr lang="ru-RU" sz="2000" dirty="0" smtClean="0"/>
              <a:t> </a:t>
            </a:r>
            <a:r>
              <a:rPr lang="ru-RU" sz="2000" dirty="0" smtClean="0"/>
              <a:t>                   СН4          С2Н2          СН2=СНС</a:t>
            </a:r>
            <a:r>
              <a:rPr lang="az-Latn-AZ" sz="2000" dirty="0" smtClean="0"/>
              <a:t>l</a:t>
            </a:r>
            <a:r>
              <a:rPr lang="ru-RU" sz="2000" dirty="0" smtClean="0"/>
              <a:t>    </a:t>
            </a:r>
            <a:r>
              <a:rPr lang="az-Latn-AZ" sz="2000" dirty="0" smtClean="0"/>
              <a:t>   </a:t>
            </a:r>
            <a:r>
              <a:rPr lang="ru-RU" sz="2000" dirty="0" smtClean="0"/>
              <a:t>  (-СН2-СНС</a:t>
            </a:r>
            <a:r>
              <a:rPr lang="az-Latn-AZ" sz="2000" dirty="0" smtClean="0"/>
              <a:t>l-)n</a:t>
            </a:r>
            <a:r>
              <a:rPr lang="ru-RU" sz="2000" dirty="0" smtClean="0"/>
              <a:t> </a:t>
            </a:r>
          </a:p>
          <a:p>
            <a:pPr marL="457200" indent="-457200"/>
            <a:r>
              <a:rPr lang="ru-RU" sz="2000" dirty="0" smtClean="0"/>
              <a:t> </a:t>
            </a:r>
            <a:endParaRPr lang="az-Latn-AZ" sz="2000" dirty="0" smtClean="0"/>
          </a:p>
          <a:p>
            <a:pPr marL="457200" indent="-457200"/>
            <a:r>
              <a:rPr lang="az-Latn-AZ" sz="2400" b="1" dirty="0" smtClean="0"/>
              <a:t> </a:t>
            </a:r>
            <a:r>
              <a:rPr lang="az-Latn-AZ" sz="2400" b="1" dirty="0" smtClean="0"/>
              <a:t>   </a:t>
            </a:r>
            <a:r>
              <a:rPr lang="az-Latn-AZ" sz="2400" b="1" dirty="0" smtClean="0">
                <a:solidFill>
                  <a:srgbClr val="FFC000"/>
                </a:solidFill>
              </a:rPr>
              <a:t>III.    </a:t>
            </a:r>
            <a:r>
              <a:rPr lang="ru-RU" sz="2400" b="1" u="sng" dirty="0" smtClean="0"/>
              <a:t>Новый  урок.  </a:t>
            </a:r>
            <a:r>
              <a:rPr lang="ru-RU" sz="2400" b="1" dirty="0" smtClean="0"/>
              <a:t>( 45  мин.)</a:t>
            </a:r>
          </a:p>
          <a:p>
            <a:pPr marL="457200" indent="-457200"/>
            <a:endParaRPr lang="ru-RU" sz="2400" b="1" dirty="0" smtClean="0"/>
          </a:p>
          <a:p>
            <a:pPr marL="457200" indent="-457200"/>
            <a:r>
              <a:rPr lang="ru-RU" sz="2400" b="1" dirty="0" smtClean="0"/>
              <a:t>                                               </a:t>
            </a:r>
          </a:p>
          <a:p>
            <a:pPr marL="457200" indent="-457200"/>
            <a:r>
              <a:rPr lang="ru-RU" sz="2400" b="1" dirty="0" smtClean="0"/>
              <a:t> </a:t>
            </a:r>
            <a:r>
              <a:rPr lang="ru-RU" sz="2400" b="1" dirty="0" smtClean="0"/>
              <a:t>                                           </a:t>
            </a:r>
            <a:r>
              <a:rPr lang="ru-RU" sz="2400" b="1" i="1" dirty="0" smtClean="0"/>
              <a:t>а). Нефть.  Состав  и  </a:t>
            </a:r>
          </a:p>
          <a:p>
            <a:pPr marL="457200" indent="-457200"/>
            <a:r>
              <a:rPr lang="ru-RU" sz="2400" b="1" i="1" dirty="0" smtClean="0"/>
              <a:t> </a:t>
            </a:r>
            <a:r>
              <a:rPr lang="ru-RU" sz="2400" b="1" i="1" dirty="0" smtClean="0"/>
              <a:t>                                              физические  свойства.</a:t>
            </a:r>
          </a:p>
          <a:p>
            <a:pPr marL="457200" indent="-457200"/>
            <a:r>
              <a:rPr lang="ru-RU" sz="2400" b="1" i="1" dirty="0" smtClean="0"/>
              <a:t> </a:t>
            </a:r>
            <a:r>
              <a:rPr lang="ru-RU" sz="2400" b="1" i="1" dirty="0" smtClean="0"/>
              <a:t>                                                ( Презентация – 1 ) </a:t>
            </a:r>
          </a:p>
          <a:p>
            <a:pPr marL="457200" indent="-457200"/>
            <a:endParaRPr lang="ru-RU" sz="2400" b="1" i="1" dirty="0" smtClean="0"/>
          </a:p>
          <a:p>
            <a:pPr marL="457200" indent="-457200"/>
            <a:endParaRPr lang="ru-RU" sz="2400" b="1" i="1" dirty="0" smtClean="0"/>
          </a:p>
          <a:p>
            <a:pPr marL="457200" indent="-457200"/>
            <a:r>
              <a:rPr lang="ru-RU" sz="2400" b="1" i="1" dirty="0" smtClean="0"/>
              <a:t> </a:t>
            </a:r>
            <a:r>
              <a:rPr lang="ru-RU" sz="2400" b="1" i="1" dirty="0" smtClean="0"/>
              <a:t>                                              </a:t>
            </a:r>
            <a:r>
              <a:rPr lang="ru-RU" sz="2400" dirty="0" smtClean="0"/>
              <a:t>4.</a:t>
            </a:r>
          </a:p>
          <a:p>
            <a:pPr marL="457200" indent="-457200"/>
            <a:r>
              <a:rPr lang="ru-RU" sz="2400" b="1" dirty="0" smtClean="0"/>
              <a:t> </a:t>
            </a:r>
            <a:r>
              <a:rPr lang="ru-RU" sz="2400" b="1" dirty="0" smtClean="0"/>
              <a:t>        </a:t>
            </a:r>
          </a:p>
          <a:p>
            <a:pPr marL="457200" indent="-457200"/>
            <a:endParaRPr lang="ru-RU" sz="2400" b="1" i="1" dirty="0" smtClean="0"/>
          </a:p>
          <a:p>
            <a:pPr marL="457200" indent="-457200"/>
            <a:endParaRPr lang="ru-RU" sz="2400" b="1" i="1" dirty="0" smtClean="0"/>
          </a:p>
          <a:p>
            <a:pPr marL="457200" indent="-457200"/>
            <a:endParaRPr lang="ru-RU" sz="2400" b="1" i="1" dirty="0" smtClean="0"/>
          </a:p>
          <a:p>
            <a:pPr marL="457200" indent="-457200"/>
            <a:endParaRPr lang="ru-RU" sz="2400" b="1" i="1" dirty="0" smtClean="0"/>
          </a:p>
          <a:p>
            <a:pPr marL="457200" indent="-457200"/>
            <a:endParaRPr lang="ru-RU" sz="2000" dirty="0" smtClean="0"/>
          </a:p>
          <a:p>
            <a:pPr marL="457200" indent="-457200"/>
            <a:endParaRPr lang="ru-RU" sz="2000" dirty="0"/>
          </a:p>
        </p:txBody>
      </p:sp>
      <p:cxnSp>
        <p:nvCxnSpPr>
          <p:cNvPr id="15" name="Прямая со стрелкой 14"/>
          <p:cNvCxnSpPr/>
          <p:nvPr/>
        </p:nvCxnSpPr>
        <p:spPr>
          <a:xfrm>
            <a:off x="1857364" y="4095744"/>
            <a:ext cx="28575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/>
          <p:nvPr/>
        </p:nvCxnSpPr>
        <p:spPr>
          <a:xfrm>
            <a:off x="2857496" y="4095744"/>
            <a:ext cx="42862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/>
          <p:nvPr/>
        </p:nvCxnSpPr>
        <p:spPr>
          <a:xfrm>
            <a:off x="4143380" y="4095744"/>
            <a:ext cx="35719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 стрелкой 25"/>
          <p:cNvCxnSpPr/>
          <p:nvPr/>
        </p:nvCxnSpPr>
        <p:spPr>
          <a:xfrm>
            <a:off x="1785926" y="6024570"/>
            <a:ext cx="35719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 стрелкой 28"/>
          <p:cNvCxnSpPr/>
          <p:nvPr/>
        </p:nvCxnSpPr>
        <p:spPr>
          <a:xfrm>
            <a:off x="2857496" y="6024570"/>
            <a:ext cx="35719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 стрелкой 31"/>
          <p:cNvCxnSpPr/>
          <p:nvPr/>
        </p:nvCxnSpPr>
        <p:spPr>
          <a:xfrm>
            <a:off x="4500570" y="6024570"/>
            <a:ext cx="35719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098" name="Picture 2" descr="C:\Users\user\Downloads\4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0042" y="7239016"/>
            <a:ext cx="2464570" cy="2238356"/>
          </a:xfrm>
          <a:prstGeom prst="rect">
            <a:avLst/>
          </a:prstGeom>
          <a:noFill/>
        </p:spPr>
      </p:pic>
      <p:pic>
        <p:nvPicPr>
          <p:cNvPr id="4100" name="Picture 4" descr="C:\Users\user\Downloads\1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143512" y="2024042"/>
            <a:ext cx="1357322" cy="171451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 flipH="1">
            <a:off x="474322" y="238092"/>
            <a:ext cx="6169388" cy="130189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i="1" dirty="0" smtClean="0"/>
              <a:t>     б).   Демонстрация  опыта – « </a:t>
            </a:r>
            <a:r>
              <a:rPr lang="ru-RU" sz="2400" b="1" i="1" dirty="0" err="1" smtClean="0"/>
              <a:t>Раство</a:t>
            </a:r>
            <a:r>
              <a:rPr lang="ru-RU" sz="2400" b="1" i="1" dirty="0" smtClean="0"/>
              <a:t>-</a:t>
            </a:r>
          </a:p>
          <a:p>
            <a:r>
              <a:rPr lang="ru-RU" sz="2400" b="1" i="1" dirty="0" smtClean="0"/>
              <a:t>             </a:t>
            </a:r>
            <a:r>
              <a:rPr lang="ru-RU" sz="2400" b="1" i="1" dirty="0" err="1" smtClean="0"/>
              <a:t>римость</a:t>
            </a:r>
            <a:r>
              <a:rPr lang="ru-RU" sz="2400" b="1" i="1" dirty="0" smtClean="0"/>
              <a:t>  нефти  в воде и в бензине»</a:t>
            </a:r>
          </a:p>
          <a:p>
            <a:endParaRPr lang="ru-RU" sz="2400" b="1" i="1" dirty="0" smtClean="0"/>
          </a:p>
          <a:p>
            <a:r>
              <a:rPr lang="ru-RU" sz="2400" b="1" i="1" dirty="0" smtClean="0"/>
              <a:t> </a:t>
            </a:r>
            <a:r>
              <a:rPr lang="ru-RU" sz="2400" b="1" i="1" dirty="0" smtClean="0"/>
              <a:t>       </a:t>
            </a:r>
            <a:r>
              <a:rPr lang="ru-RU" sz="2000" dirty="0" smtClean="0"/>
              <a:t> Взять  в  малых  количествах  ( 2-3 мл. )  нефть  </a:t>
            </a:r>
          </a:p>
          <a:p>
            <a:r>
              <a:rPr lang="ru-RU" sz="2000" dirty="0" smtClean="0"/>
              <a:t> </a:t>
            </a:r>
            <a:r>
              <a:rPr lang="ru-RU" sz="2000" dirty="0" smtClean="0"/>
              <a:t>          смешанный  с  водой  и  бензином  (или  </a:t>
            </a:r>
            <a:r>
              <a:rPr lang="ru-RU" sz="2000" dirty="0" err="1" smtClean="0"/>
              <a:t>бензо</a:t>
            </a:r>
            <a:r>
              <a:rPr lang="ru-RU" sz="2000" dirty="0" smtClean="0"/>
              <a:t>-</a:t>
            </a:r>
          </a:p>
          <a:p>
            <a:r>
              <a:rPr lang="ru-RU" sz="2000" dirty="0" smtClean="0"/>
              <a:t> </a:t>
            </a:r>
            <a:r>
              <a:rPr lang="ru-RU" sz="2000" dirty="0" smtClean="0"/>
              <a:t>          лом ),  налить  их  в  пробирку  и  смешать.  За-</a:t>
            </a:r>
          </a:p>
          <a:p>
            <a:r>
              <a:rPr lang="ru-RU" sz="2000" dirty="0" smtClean="0"/>
              <a:t> </a:t>
            </a:r>
            <a:r>
              <a:rPr lang="ru-RU" sz="2000" dirty="0" smtClean="0"/>
              <a:t>          тем  показав  их  учащимся  задать  вопрос : </a:t>
            </a:r>
          </a:p>
          <a:p>
            <a:r>
              <a:rPr lang="ru-RU" sz="2000" dirty="0" smtClean="0"/>
              <a:t> </a:t>
            </a:r>
            <a:r>
              <a:rPr lang="ru-RU" sz="2000" dirty="0" smtClean="0"/>
              <a:t>          Смешивается  ли  нефть  с  </a:t>
            </a:r>
          </a:p>
          <a:p>
            <a:r>
              <a:rPr lang="ru-RU" sz="2000" dirty="0" smtClean="0"/>
              <a:t> </a:t>
            </a:r>
            <a:r>
              <a:rPr lang="ru-RU" sz="2000" dirty="0" smtClean="0"/>
              <a:t>          водой </a:t>
            </a:r>
            <a:r>
              <a:rPr lang="en-US" sz="2000" dirty="0" smtClean="0"/>
              <a:t>?</a:t>
            </a:r>
            <a:endParaRPr lang="ru-RU" sz="2000" dirty="0" smtClean="0"/>
          </a:p>
          <a:p>
            <a:r>
              <a:rPr lang="ru-RU" sz="2000" dirty="0" smtClean="0"/>
              <a:t> </a:t>
            </a:r>
            <a:r>
              <a:rPr lang="ru-RU" sz="2000" dirty="0" smtClean="0"/>
              <a:t>          Нефть  тяжелее  или  легче </a:t>
            </a:r>
          </a:p>
          <a:p>
            <a:r>
              <a:rPr lang="ru-RU" sz="2000" dirty="0" smtClean="0"/>
              <a:t> </a:t>
            </a:r>
            <a:r>
              <a:rPr lang="ru-RU" sz="2000" dirty="0" smtClean="0"/>
              <a:t>          воды </a:t>
            </a:r>
            <a:r>
              <a:rPr lang="en-US" sz="2000" dirty="0" smtClean="0"/>
              <a:t>? </a:t>
            </a:r>
          </a:p>
          <a:p>
            <a:r>
              <a:rPr lang="en-US" sz="2000" dirty="0" smtClean="0"/>
              <a:t> </a:t>
            </a:r>
            <a:r>
              <a:rPr lang="en-US" sz="2000" dirty="0" smtClean="0"/>
              <a:t>           </a:t>
            </a:r>
            <a:r>
              <a:rPr lang="ru-RU" sz="2000" dirty="0" smtClean="0"/>
              <a:t>Что  скажете  о  цвете  и  за-</a:t>
            </a:r>
          </a:p>
          <a:p>
            <a:r>
              <a:rPr lang="ru-RU" sz="2000" dirty="0" smtClean="0"/>
              <a:t> </a:t>
            </a:r>
            <a:r>
              <a:rPr lang="ru-RU" sz="2000" dirty="0" smtClean="0"/>
              <a:t>           пахе  нефти </a:t>
            </a:r>
            <a:r>
              <a:rPr lang="en-US" sz="2000" dirty="0" smtClean="0"/>
              <a:t>?</a:t>
            </a:r>
            <a:r>
              <a:rPr lang="ru-RU" sz="2000" dirty="0" smtClean="0"/>
              <a:t> </a:t>
            </a:r>
          </a:p>
          <a:p>
            <a:endParaRPr lang="ru-RU" sz="2000" dirty="0" smtClean="0"/>
          </a:p>
          <a:p>
            <a:r>
              <a:rPr lang="ru-RU" sz="2400" b="1" i="1" dirty="0" smtClean="0"/>
              <a:t>       в).   История  развития  нефти  в  </a:t>
            </a:r>
            <a:r>
              <a:rPr lang="ru-RU" sz="2400" b="1" i="1" dirty="0" err="1" smtClean="0"/>
              <a:t>Азер</a:t>
            </a:r>
            <a:r>
              <a:rPr lang="ru-RU" sz="2400" b="1" i="1" dirty="0" smtClean="0"/>
              <a:t>-</a:t>
            </a:r>
          </a:p>
          <a:p>
            <a:r>
              <a:rPr lang="ru-RU" sz="2400" b="1" i="1" dirty="0" smtClean="0"/>
              <a:t> </a:t>
            </a:r>
            <a:r>
              <a:rPr lang="ru-RU" sz="2400" b="1" i="1" dirty="0" smtClean="0"/>
              <a:t>              </a:t>
            </a:r>
            <a:r>
              <a:rPr lang="ru-RU" sz="2400" b="1" i="1" dirty="0" err="1" smtClean="0"/>
              <a:t>байджане</a:t>
            </a:r>
            <a:r>
              <a:rPr lang="ru-RU" sz="2400" b="1" i="1" dirty="0" smtClean="0"/>
              <a:t>.  ( Презентация – 2 )  </a:t>
            </a:r>
          </a:p>
          <a:p>
            <a:endParaRPr lang="ru-RU" sz="2400" b="1" i="1" dirty="0" smtClean="0"/>
          </a:p>
          <a:p>
            <a:endParaRPr lang="ru-RU" sz="2400" b="1" i="1" dirty="0" smtClean="0"/>
          </a:p>
          <a:p>
            <a:endParaRPr lang="ru-RU" sz="2400" b="1" i="1" dirty="0" smtClean="0"/>
          </a:p>
          <a:p>
            <a:endParaRPr lang="ru-RU" sz="2400" b="1" i="1" dirty="0" smtClean="0"/>
          </a:p>
          <a:p>
            <a:endParaRPr lang="ru-RU" sz="2400" b="1" i="1" dirty="0" smtClean="0"/>
          </a:p>
          <a:p>
            <a:endParaRPr lang="ru-RU" sz="2400" b="1" i="1" dirty="0" smtClean="0"/>
          </a:p>
          <a:p>
            <a:endParaRPr lang="ru-RU" sz="2400" b="1" i="1" dirty="0" smtClean="0"/>
          </a:p>
          <a:p>
            <a:endParaRPr lang="ru-RU" sz="2400" b="1" i="1" dirty="0" smtClean="0"/>
          </a:p>
          <a:p>
            <a:endParaRPr lang="ru-RU" sz="2400" b="1" i="1" dirty="0" smtClean="0"/>
          </a:p>
          <a:p>
            <a:endParaRPr lang="ru-RU" sz="2400" b="1" i="1" dirty="0" smtClean="0"/>
          </a:p>
          <a:p>
            <a:r>
              <a:rPr lang="ru-RU" sz="2400" b="1" i="1" dirty="0" smtClean="0"/>
              <a:t> </a:t>
            </a:r>
            <a:r>
              <a:rPr lang="ru-RU" sz="2400" b="1" i="1" dirty="0" smtClean="0"/>
              <a:t>                                               </a:t>
            </a:r>
            <a:r>
              <a:rPr lang="ru-RU" sz="2000" dirty="0" smtClean="0"/>
              <a:t> 5.</a:t>
            </a:r>
          </a:p>
          <a:p>
            <a:endParaRPr lang="ru-RU" sz="2000" dirty="0" smtClean="0"/>
          </a:p>
          <a:p>
            <a:endParaRPr lang="ru-RU" sz="2400" b="1" i="1" dirty="0" smtClean="0"/>
          </a:p>
          <a:p>
            <a:endParaRPr lang="ru-RU" sz="2400" b="1" i="1" dirty="0" smtClean="0"/>
          </a:p>
          <a:p>
            <a:endParaRPr lang="ru-RU" sz="2400" b="1" i="1" dirty="0" smtClean="0"/>
          </a:p>
          <a:p>
            <a:endParaRPr lang="ru-RU" sz="2400" b="1" i="1" dirty="0" smtClean="0"/>
          </a:p>
          <a:p>
            <a:endParaRPr lang="ru-RU" sz="2400" b="1" i="1" dirty="0" smtClean="0"/>
          </a:p>
          <a:p>
            <a:endParaRPr lang="ru-RU" sz="2400" b="1" i="1" dirty="0" smtClean="0"/>
          </a:p>
          <a:p>
            <a:endParaRPr lang="ru-RU" sz="2400" b="1" i="1" dirty="0" smtClean="0"/>
          </a:p>
          <a:p>
            <a:endParaRPr lang="ru-RU" sz="2400" b="1" i="1" dirty="0" smtClean="0"/>
          </a:p>
          <a:p>
            <a:r>
              <a:rPr lang="ru-RU" sz="2000" dirty="0" smtClean="0"/>
              <a:t>             </a:t>
            </a:r>
            <a:endParaRPr lang="ru-RU" sz="2000" dirty="0"/>
          </a:p>
        </p:txBody>
      </p:sp>
      <p:pic>
        <p:nvPicPr>
          <p:cNvPr id="5122" name="Picture 2" descr="C:\Users\user\Downloads\9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357694" y="2881298"/>
            <a:ext cx="2119309" cy="1785950"/>
          </a:xfrm>
          <a:prstGeom prst="rect">
            <a:avLst/>
          </a:prstGeom>
          <a:noFill/>
        </p:spPr>
      </p:pic>
      <p:pic>
        <p:nvPicPr>
          <p:cNvPr id="5124" name="Picture 4" descr="C:\Users\user\Downloads\7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85794" y="5810256"/>
            <a:ext cx="5715040" cy="321471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 flipH="1">
            <a:off x="357166" y="238092"/>
            <a:ext cx="6286544" cy="96949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i="1" dirty="0" smtClean="0"/>
              <a:t>      г).   Нефтепродукты.  ( Презентация – 1 )</a:t>
            </a:r>
          </a:p>
          <a:p>
            <a:r>
              <a:rPr lang="ru-RU" sz="2400" b="1" i="1" dirty="0" smtClean="0"/>
              <a:t> </a:t>
            </a:r>
            <a:r>
              <a:rPr lang="ru-RU" sz="2400" b="1" i="1" dirty="0" smtClean="0"/>
              <a:t>             Показ  образцов  нефтепродуктов. </a:t>
            </a:r>
          </a:p>
          <a:p>
            <a:endParaRPr lang="ru-RU" sz="2400" b="1" i="1" dirty="0" smtClean="0"/>
          </a:p>
          <a:p>
            <a:endParaRPr lang="ru-RU" sz="2400" b="1" i="1" dirty="0" smtClean="0"/>
          </a:p>
          <a:p>
            <a:endParaRPr lang="ru-RU" sz="2400" b="1" i="1" dirty="0" smtClean="0"/>
          </a:p>
          <a:p>
            <a:endParaRPr lang="ru-RU" sz="2400" b="1" i="1" dirty="0" smtClean="0"/>
          </a:p>
          <a:p>
            <a:endParaRPr lang="ru-RU" sz="2400" b="1" i="1" dirty="0" smtClean="0"/>
          </a:p>
          <a:p>
            <a:endParaRPr lang="ru-RU" sz="2400" b="1" i="1" dirty="0" smtClean="0"/>
          </a:p>
          <a:p>
            <a:endParaRPr lang="ru-RU" sz="2400" b="1" i="1" dirty="0" smtClean="0"/>
          </a:p>
          <a:p>
            <a:endParaRPr lang="ru-RU" sz="2400" b="1" i="1" dirty="0" smtClean="0"/>
          </a:p>
          <a:p>
            <a:endParaRPr lang="ru-RU" sz="2400" b="1" i="1" dirty="0" smtClean="0"/>
          </a:p>
          <a:p>
            <a:endParaRPr lang="ru-RU" sz="2400" b="1" i="1" dirty="0" smtClean="0"/>
          </a:p>
          <a:p>
            <a:r>
              <a:rPr lang="ru-RU" sz="2400" b="1" i="1" dirty="0" smtClean="0"/>
              <a:t> </a:t>
            </a:r>
            <a:r>
              <a:rPr lang="ru-RU" sz="2400" b="1" i="1" dirty="0" smtClean="0"/>
              <a:t>     </a:t>
            </a:r>
            <a:r>
              <a:rPr lang="ru-RU" sz="2400" b="1" i="1" dirty="0" err="1" smtClean="0"/>
              <a:t>д</a:t>
            </a:r>
            <a:r>
              <a:rPr lang="ru-RU" sz="2400" b="1" i="1" dirty="0" smtClean="0"/>
              <a:t>).    Ознакомить  со  строением  </a:t>
            </a:r>
            <a:r>
              <a:rPr lang="ru-RU" sz="2400" b="1" i="1" dirty="0" err="1" smtClean="0"/>
              <a:t>ректи</a:t>
            </a:r>
            <a:r>
              <a:rPr lang="ru-RU" sz="2400" b="1" i="1" dirty="0" smtClean="0"/>
              <a:t>-</a:t>
            </a:r>
          </a:p>
          <a:p>
            <a:r>
              <a:rPr lang="ru-RU" sz="2400" b="1" i="1" dirty="0" smtClean="0"/>
              <a:t> </a:t>
            </a:r>
            <a:r>
              <a:rPr lang="ru-RU" sz="2400" b="1" i="1" dirty="0" smtClean="0"/>
              <a:t>               </a:t>
            </a:r>
            <a:r>
              <a:rPr lang="ru-RU" sz="2400" b="1" i="1" dirty="0" err="1" smtClean="0"/>
              <a:t>фикационной</a:t>
            </a:r>
            <a:r>
              <a:rPr lang="ru-RU" sz="2400" b="1" i="1" dirty="0" smtClean="0"/>
              <a:t>  колонны.     </a:t>
            </a:r>
          </a:p>
          <a:p>
            <a:endParaRPr lang="ru-RU" sz="2400" b="1" i="1" dirty="0" smtClean="0"/>
          </a:p>
          <a:p>
            <a:endParaRPr lang="ru-RU" sz="2400" b="1" i="1" dirty="0" smtClean="0"/>
          </a:p>
          <a:p>
            <a:endParaRPr lang="ru-RU" sz="2400" b="1" i="1" dirty="0" smtClean="0"/>
          </a:p>
          <a:p>
            <a:endParaRPr lang="ru-RU" sz="2400" b="1" i="1" dirty="0" smtClean="0"/>
          </a:p>
          <a:p>
            <a:endParaRPr lang="ru-RU" sz="2400" b="1" i="1" dirty="0" smtClean="0"/>
          </a:p>
          <a:p>
            <a:endParaRPr lang="ru-RU" sz="2400" b="1" i="1" dirty="0" smtClean="0"/>
          </a:p>
          <a:p>
            <a:endParaRPr lang="ru-RU" sz="2400" b="1" i="1" dirty="0" smtClean="0"/>
          </a:p>
          <a:p>
            <a:endParaRPr lang="ru-RU" sz="2400" b="1" i="1" dirty="0" smtClean="0"/>
          </a:p>
          <a:p>
            <a:endParaRPr lang="ru-RU" sz="2400" b="1" i="1" dirty="0" smtClean="0"/>
          </a:p>
          <a:p>
            <a:endParaRPr lang="ru-RU" sz="2400" b="1" i="1" dirty="0" smtClean="0"/>
          </a:p>
          <a:p>
            <a:endParaRPr lang="ru-RU" sz="2400" b="1" i="1" dirty="0" smtClean="0"/>
          </a:p>
          <a:p>
            <a:r>
              <a:rPr lang="ru-RU" sz="2400" b="1" i="1" dirty="0" smtClean="0"/>
              <a:t>                                                </a:t>
            </a:r>
            <a:r>
              <a:rPr lang="ru-RU" sz="2000" dirty="0" smtClean="0"/>
              <a:t>6.  </a:t>
            </a:r>
            <a:endParaRPr lang="ru-RU" sz="2000" dirty="0"/>
          </a:p>
        </p:txBody>
      </p:sp>
      <p:pic>
        <p:nvPicPr>
          <p:cNvPr id="6148" name="Picture 4" descr="C:\Users\user\Downloads\1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857760" y="1738290"/>
            <a:ext cx="1714512" cy="1847850"/>
          </a:xfrm>
          <a:prstGeom prst="rect">
            <a:avLst/>
          </a:prstGeom>
          <a:noFill/>
        </p:spPr>
      </p:pic>
      <p:pic>
        <p:nvPicPr>
          <p:cNvPr id="6149" name="Picture 5" descr="C:\Users\user\Downloads\15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1480" y="1309662"/>
            <a:ext cx="4214842" cy="3000396"/>
          </a:xfrm>
          <a:prstGeom prst="rect">
            <a:avLst/>
          </a:prstGeom>
          <a:noFill/>
        </p:spPr>
      </p:pic>
      <p:pic>
        <p:nvPicPr>
          <p:cNvPr id="6150" name="Picture 6" descr="C:\Users\user\Downloads\11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71481" y="6096008"/>
            <a:ext cx="1571636" cy="2714644"/>
          </a:xfrm>
          <a:prstGeom prst="rect">
            <a:avLst/>
          </a:prstGeom>
          <a:noFill/>
        </p:spPr>
      </p:pic>
      <p:pic>
        <p:nvPicPr>
          <p:cNvPr id="6151" name="Picture 7" descr="C:\Users\user\Downloads\12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214554" y="5667380"/>
            <a:ext cx="4357717" cy="349090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 flipH="1">
            <a:off x="357166" y="238092"/>
            <a:ext cx="6286544" cy="95102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           </a:t>
            </a:r>
            <a:r>
              <a:rPr lang="ru-RU" sz="2400" b="1" i="1" dirty="0" smtClean="0"/>
              <a:t>е). « Чёрное»  золото. ( Презентация – 3 )</a:t>
            </a:r>
          </a:p>
          <a:p>
            <a:endParaRPr lang="ru-RU" sz="2400" b="1" i="1" dirty="0" smtClean="0"/>
          </a:p>
          <a:p>
            <a:endParaRPr lang="ru-RU" sz="2400" b="1" i="1" dirty="0" smtClean="0"/>
          </a:p>
          <a:p>
            <a:endParaRPr lang="ru-RU" sz="2400" b="1" i="1" dirty="0" smtClean="0"/>
          </a:p>
          <a:p>
            <a:endParaRPr lang="ru-RU" sz="2400" b="1" i="1" dirty="0" smtClean="0"/>
          </a:p>
          <a:p>
            <a:endParaRPr lang="ru-RU" sz="2400" b="1" i="1" dirty="0" smtClean="0"/>
          </a:p>
          <a:p>
            <a:endParaRPr lang="ru-RU" sz="2400" b="1" i="1" dirty="0" smtClean="0"/>
          </a:p>
          <a:p>
            <a:endParaRPr lang="ru-RU" sz="2400" b="1" i="1" dirty="0" smtClean="0"/>
          </a:p>
          <a:p>
            <a:endParaRPr lang="ru-RU" sz="2400" b="1" i="1" dirty="0" smtClean="0"/>
          </a:p>
          <a:p>
            <a:r>
              <a:rPr lang="ru-RU" sz="2400" b="1" i="1" dirty="0" smtClean="0"/>
              <a:t> </a:t>
            </a:r>
            <a:r>
              <a:rPr lang="ru-RU" sz="2400" b="1" dirty="0" smtClean="0"/>
              <a:t> </a:t>
            </a:r>
            <a:r>
              <a:rPr lang="az-Latn-AZ" sz="2400" b="1" dirty="0" smtClean="0">
                <a:solidFill>
                  <a:srgbClr val="FFC000"/>
                </a:solidFill>
              </a:rPr>
              <a:t>IV.  </a:t>
            </a:r>
            <a:r>
              <a:rPr lang="ru-RU" sz="2400" b="1" u="sng" dirty="0" smtClean="0"/>
              <a:t>Закрепление  новой  темы :  </a:t>
            </a:r>
            <a:r>
              <a:rPr lang="ru-RU" sz="2400" b="1" dirty="0" smtClean="0"/>
              <a:t>( 10  мин. )</a:t>
            </a:r>
          </a:p>
          <a:p>
            <a:endParaRPr lang="ru-RU" sz="2400" dirty="0" smtClean="0"/>
          </a:p>
          <a:p>
            <a:r>
              <a:rPr lang="ru-RU" sz="2400" b="1" i="1" dirty="0" smtClean="0"/>
              <a:t> </a:t>
            </a:r>
            <a:r>
              <a:rPr lang="ru-RU" sz="2400" b="1" i="1" dirty="0" smtClean="0"/>
              <a:t>         Ответить  на  вопросы :   </a:t>
            </a:r>
          </a:p>
          <a:p>
            <a:r>
              <a:rPr lang="ru-RU" sz="2400" b="1" i="1" dirty="0" smtClean="0"/>
              <a:t> </a:t>
            </a:r>
            <a:r>
              <a:rPr lang="ru-RU" sz="2400" b="1" i="1" dirty="0" smtClean="0"/>
              <a:t>       </a:t>
            </a:r>
            <a:r>
              <a:rPr lang="ru-RU" sz="2000" i="1" dirty="0" smtClean="0"/>
              <a:t> 1.   </a:t>
            </a:r>
            <a:r>
              <a:rPr lang="ru-RU" sz="2000" dirty="0" smtClean="0"/>
              <a:t>Какие  углеводороды  входят  в  состав  нефти </a:t>
            </a:r>
            <a:r>
              <a:rPr lang="en-US" sz="2000" dirty="0" smtClean="0"/>
              <a:t>?</a:t>
            </a:r>
            <a:endParaRPr lang="ru-RU" sz="2000" dirty="0" smtClean="0"/>
          </a:p>
          <a:p>
            <a:r>
              <a:rPr lang="ru-RU" sz="2000" i="1" dirty="0" smtClean="0"/>
              <a:t> </a:t>
            </a:r>
            <a:r>
              <a:rPr lang="ru-RU" sz="2000" i="1" dirty="0" smtClean="0"/>
              <a:t>          2.   </a:t>
            </a:r>
            <a:r>
              <a:rPr lang="ru-RU" sz="2000" dirty="0" smtClean="0"/>
              <a:t>Какими  углеводородами  богата  Бакинская  </a:t>
            </a:r>
          </a:p>
          <a:p>
            <a:r>
              <a:rPr lang="ru-RU" sz="2000" dirty="0" smtClean="0"/>
              <a:t> </a:t>
            </a:r>
            <a:r>
              <a:rPr lang="ru-RU" sz="2000" dirty="0" smtClean="0"/>
              <a:t>                 нефть </a:t>
            </a:r>
            <a:r>
              <a:rPr lang="en-US" sz="2000" dirty="0" smtClean="0"/>
              <a:t>?</a:t>
            </a:r>
            <a:endParaRPr lang="ru-RU" sz="2000" dirty="0" smtClean="0"/>
          </a:p>
          <a:p>
            <a:r>
              <a:rPr lang="ru-RU" sz="2000" dirty="0" smtClean="0"/>
              <a:t> </a:t>
            </a:r>
            <a:r>
              <a:rPr lang="ru-RU" sz="2000" dirty="0" smtClean="0"/>
              <a:t>          3.   Перечислите  важнейшие  месторождения  </a:t>
            </a:r>
          </a:p>
          <a:p>
            <a:r>
              <a:rPr lang="ru-RU" sz="2000" dirty="0" smtClean="0"/>
              <a:t> </a:t>
            </a:r>
            <a:r>
              <a:rPr lang="ru-RU" sz="2000" dirty="0" smtClean="0"/>
              <a:t>                 нефти  в  Азербайджане.</a:t>
            </a:r>
          </a:p>
          <a:p>
            <a:r>
              <a:rPr lang="ru-RU" sz="2000" dirty="0" smtClean="0"/>
              <a:t> </a:t>
            </a:r>
            <a:r>
              <a:rPr lang="ru-RU" sz="2000" dirty="0" smtClean="0"/>
              <a:t>          4.   Первичные  продукты  получаемые  из  нефти.  </a:t>
            </a:r>
          </a:p>
          <a:p>
            <a:endParaRPr lang="ru-RU" sz="2000" dirty="0" smtClean="0"/>
          </a:p>
          <a:p>
            <a:endParaRPr lang="ru-RU" sz="2000" dirty="0" smtClean="0"/>
          </a:p>
          <a:p>
            <a:endParaRPr lang="ru-RU" sz="2000" dirty="0" smtClean="0"/>
          </a:p>
          <a:p>
            <a:endParaRPr lang="ru-RU" sz="2000" dirty="0" smtClean="0"/>
          </a:p>
          <a:p>
            <a:endParaRPr lang="ru-RU" sz="2000" dirty="0" smtClean="0"/>
          </a:p>
          <a:p>
            <a:endParaRPr lang="ru-RU" sz="2000" dirty="0" smtClean="0"/>
          </a:p>
          <a:p>
            <a:endParaRPr lang="ru-RU" sz="2000" dirty="0" smtClean="0"/>
          </a:p>
          <a:p>
            <a:endParaRPr lang="ru-RU" sz="2000" dirty="0" smtClean="0"/>
          </a:p>
          <a:p>
            <a:endParaRPr lang="ru-RU" sz="2000" dirty="0" smtClean="0"/>
          </a:p>
          <a:p>
            <a:r>
              <a:rPr lang="ru-RU" sz="2000" dirty="0" smtClean="0"/>
              <a:t>                                                              7.   </a:t>
            </a:r>
            <a:endParaRPr lang="ru-RU" sz="2000" dirty="0"/>
          </a:p>
        </p:txBody>
      </p:sp>
      <p:pic>
        <p:nvPicPr>
          <p:cNvPr id="7170" name="Picture 2" descr="C:\Users\user\Downloads\1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57364" y="881034"/>
            <a:ext cx="4643470" cy="2500330"/>
          </a:xfrm>
          <a:prstGeom prst="rect">
            <a:avLst/>
          </a:prstGeom>
          <a:noFill/>
        </p:spPr>
      </p:pic>
      <p:pic>
        <p:nvPicPr>
          <p:cNvPr id="7171" name="Picture 3" descr="C:\Users\user\Downloads\3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0042" y="1238224"/>
            <a:ext cx="1357322" cy="1571636"/>
          </a:xfrm>
          <a:prstGeom prst="rect">
            <a:avLst/>
          </a:prstGeom>
          <a:noFill/>
        </p:spPr>
      </p:pic>
      <p:pic>
        <p:nvPicPr>
          <p:cNvPr id="7172" name="Picture 4" descr="C:\Users\user\Downloads\5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1480" y="6810388"/>
            <a:ext cx="5929354" cy="257176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4290" y="238092"/>
            <a:ext cx="6429420" cy="100642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z-Latn-AZ" dirty="0" smtClean="0"/>
              <a:t>     </a:t>
            </a:r>
            <a:r>
              <a:rPr lang="az-Latn-AZ" sz="2400" b="1" dirty="0" smtClean="0"/>
              <a:t> </a:t>
            </a:r>
            <a:r>
              <a:rPr lang="az-Latn-AZ" sz="2400" b="1" dirty="0" smtClean="0">
                <a:solidFill>
                  <a:srgbClr val="FFC000"/>
                </a:solidFill>
              </a:rPr>
              <a:t>V.     </a:t>
            </a:r>
            <a:r>
              <a:rPr lang="ru-RU" sz="2400" b="1" u="sng" dirty="0" smtClean="0"/>
              <a:t>Оценивание :  </a:t>
            </a:r>
            <a:r>
              <a:rPr lang="ru-RU" sz="2400" b="1" dirty="0" smtClean="0"/>
              <a:t>( 7 мин. )</a:t>
            </a:r>
          </a:p>
          <a:p>
            <a:r>
              <a:rPr lang="ru-RU" sz="2400" b="1" dirty="0" smtClean="0"/>
              <a:t> </a:t>
            </a:r>
            <a:r>
              <a:rPr lang="ru-RU" sz="2400" b="1" dirty="0" smtClean="0"/>
              <a:t>            </a:t>
            </a:r>
            <a:r>
              <a:rPr lang="ru-RU" sz="2000" dirty="0" smtClean="0"/>
              <a:t>Оцениваются  знания  отдельных  учащихся  или</a:t>
            </a:r>
          </a:p>
          <a:p>
            <a:r>
              <a:rPr lang="ru-RU" sz="2000" dirty="0" smtClean="0"/>
              <a:t> </a:t>
            </a:r>
            <a:r>
              <a:rPr lang="ru-RU" sz="2000" dirty="0" smtClean="0"/>
              <a:t>               деятельность  отдельных  групп  по  10  бальной</a:t>
            </a:r>
          </a:p>
          <a:p>
            <a:r>
              <a:rPr lang="ru-RU" sz="2000" dirty="0" smtClean="0"/>
              <a:t> </a:t>
            </a:r>
            <a:r>
              <a:rPr lang="ru-RU" sz="2000" dirty="0" smtClean="0"/>
              <a:t>               системе. </a:t>
            </a:r>
          </a:p>
          <a:p>
            <a:endParaRPr lang="ru-RU" sz="2000" dirty="0" smtClean="0"/>
          </a:p>
          <a:p>
            <a:r>
              <a:rPr lang="ru-RU" sz="2000" dirty="0" smtClean="0"/>
              <a:t> </a:t>
            </a:r>
            <a:r>
              <a:rPr lang="ru-RU" sz="2000" dirty="0" smtClean="0"/>
              <a:t>   </a:t>
            </a:r>
            <a:r>
              <a:rPr lang="az-Latn-AZ" sz="2400" b="1" dirty="0" smtClean="0">
                <a:solidFill>
                  <a:srgbClr val="FFC000"/>
                </a:solidFill>
              </a:rPr>
              <a:t>VI.    </a:t>
            </a:r>
            <a:r>
              <a:rPr lang="ru-RU" sz="2400" b="1" u="sng" dirty="0" smtClean="0"/>
              <a:t>Домашнее  задание :  </a:t>
            </a:r>
            <a:r>
              <a:rPr lang="ru-RU" sz="2400" b="1" dirty="0" smtClean="0"/>
              <a:t>( 3 мин. )</a:t>
            </a:r>
          </a:p>
          <a:p>
            <a:r>
              <a:rPr lang="ru-RU" sz="2400" b="1" dirty="0" smtClean="0"/>
              <a:t> </a:t>
            </a:r>
            <a:r>
              <a:rPr lang="ru-RU" sz="2400" b="1" dirty="0" smtClean="0"/>
              <a:t>            </a:t>
            </a:r>
            <a:r>
              <a:rPr lang="ru-RU" sz="2000" dirty="0" smtClean="0"/>
              <a:t>Выучить </a:t>
            </a:r>
            <a:r>
              <a:rPr lang="ru-RU" sz="2000" dirty="0" smtClean="0">
                <a:latin typeface="Calibri"/>
                <a:cs typeface="Calibri"/>
              </a:rPr>
              <a:t>§</a:t>
            </a:r>
            <a:r>
              <a:rPr lang="ru-RU" sz="2000" dirty="0" smtClean="0"/>
              <a:t> , ответить на  вопросы  и  выполнить</a:t>
            </a:r>
          </a:p>
          <a:p>
            <a:r>
              <a:rPr lang="ru-RU" sz="2000" dirty="0" smtClean="0"/>
              <a:t> </a:t>
            </a:r>
            <a:r>
              <a:rPr lang="ru-RU" sz="2000" dirty="0" smtClean="0"/>
              <a:t>               задания  в  конце  </a:t>
            </a:r>
            <a:r>
              <a:rPr lang="ru-RU" sz="2000" dirty="0" smtClean="0">
                <a:latin typeface="Calibri"/>
                <a:cs typeface="Calibri"/>
              </a:rPr>
              <a:t>§.</a:t>
            </a:r>
            <a:r>
              <a:rPr lang="ru-RU" sz="2000" dirty="0" smtClean="0"/>
              <a:t> </a:t>
            </a:r>
          </a:p>
          <a:p>
            <a:endParaRPr lang="ru-RU" sz="2000" dirty="0" smtClean="0"/>
          </a:p>
          <a:p>
            <a:pPr marL="457200" indent="-457200"/>
            <a:r>
              <a:rPr lang="ru-RU" sz="2000" dirty="0" smtClean="0"/>
              <a:t> </a:t>
            </a:r>
            <a:r>
              <a:rPr lang="ru-RU" sz="2000" dirty="0" smtClean="0"/>
              <a:t>                 </a:t>
            </a:r>
            <a:r>
              <a:rPr lang="ru-RU" sz="2400" b="1" dirty="0" smtClean="0">
                <a:solidFill>
                  <a:srgbClr val="FFC000"/>
                </a:solidFill>
              </a:rPr>
              <a:t>Используемые  ресурсы : </a:t>
            </a:r>
          </a:p>
          <a:p>
            <a:pPr marL="457200" indent="-457200"/>
            <a:r>
              <a:rPr lang="ru-RU" sz="2400" b="1" dirty="0" smtClean="0"/>
              <a:t>       </a:t>
            </a:r>
            <a:r>
              <a:rPr lang="ru-RU" sz="2000" dirty="0" smtClean="0"/>
              <a:t>1.  Учебник  « Химия» - 10  класс,</a:t>
            </a:r>
          </a:p>
          <a:p>
            <a:pPr marL="457200" indent="-457200"/>
            <a:r>
              <a:rPr lang="ru-RU" sz="2000" dirty="0" smtClean="0"/>
              <a:t> </a:t>
            </a:r>
            <a:r>
              <a:rPr lang="ru-RU" sz="2000" dirty="0" smtClean="0"/>
              <a:t>        2.  Учебник  « Для  поступающих  в  ВУЗы»,</a:t>
            </a:r>
          </a:p>
          <a:p>
            <a:pPr marL="457200" indent="-457200"/>
            <a:r>
              <a:rPr lang="ru-RU" sz="2000" dirty="0" smtClean="0"/>
              <a:t> </a:t>
            </a:r>
            <a:r>
              <a:rPr lang="ru-RU" sz="2000" dirty="0" smtClean="0"/>
              <a:t>        3.  Презентации  выполненные  по  программе :</a:t>
            </a:r>
          </a:p>
          <a:p>
            <a:pPr marL="457200" indent="-457200"/>
            <a:r>
              <a:rPr lang="ru-RU" sz="2000" dirty="0" smtClean="0"/>
              <a:t> </a:t>
            </a:r>
            <a:r>
              <a:rPr lang="ru-RU" sz="2000" dirty="0" smtClean="0"/>
              <a:t>              </a:t>
            </a:r>
            <a:r>
              <a:rPr lang="en-US" sz="2000" dirty="0" smtClean="0"/>
              <a:t>Microsoft  Office  Power  Point</a:t>
            </a:r>
            <a:r>
              <a:rPr lang="ru-RU" sz="2000" dirty="0" smtClean="0"/>
              <a:t>,</a:t>
            </a:r>
          </a:p>
          <a:p>
            <a:pPr marL="457200" indent="-457200"/>
            <a:r>
              <a:rPr lang="ru-RU" sz="2000" dirty="0" smtClean="0"/>
              <a:t> </a:t>
            </a:r>
            <a:r>
              <a:rPr lang="ru-RU" sz="2000" dirty="0" smtClean="0"/>
              <a:t>        4.  Интернет,</a:t>
            </a:r>
          </a:p>
          <a:p>
            <a:pPr marL="457200" indent="-457200"/>
            <a:r>
              <a:rPr lang="ru-RU" sz="2000" dirty="0" smtClean="0"/>
              <a:t> </a:t>
            </a:r>
            <a:r>
              <a:rPr lang="ru-RU" sz="2000" dirty="0" smtClean="0"/>
              <a:t>        5.  Химические  реактивы,</a:t>
            </a:r>
          </a:p>
          <a:p>
            <a:pPr marL="457200" indent="-457200"/>
            <a:r>
              <a:rPr lang="ru-RU" sz="2000" dirty="0" smtClean="0"/>
              <a:t> </a:t>
            </a:r>
            <a:r>
              <a:rPr lang="ru-RU" sz="2000" dirty="0" smtClean="0"/>
              <a:t>        6.  Химическая  посуда,</a:t>
            </a:r>
          </a:p>
          <a:p>
            <a:pPr marL="457200" indent="-457200"/>
            <a:r>
              <a:rPr lang="ru-RU" sz="2000" dirty="0" smtClean="0"/>
              <a:t> </a:t>
            </a:r>
            <a:r>
              <a:rPr lang="ru-RU" sz="2000" dirty="0" smtClean="0"/>
              <a:t>        7.  Таблица,</a:t>
            </a:r>
          </a:p>
          <a:p>
            <a:pPr marL="457200" indent="-457200"/>
            <a:r>
              <a:rPr lang="ru-RU" sz="2000" dirty="0" smtClean="0"/>
              <a:t> </a:t>
            </a:r>
            <a:r>
              <a:rPr lang="ru-RU" sz="2000" dirty="0" smtClean="0"/>
              <a:t>        8.  Коллекция  « Нефтепродукты». </a:t>
            </a:r>
          </a:p>
          <a:p>
            <a:pPr marL="457200" indent="-457200"/>
            <a:endParaRPr lang="ru-RU" sz="2000" dirty="0" smtClean="0"/>
          </a:p>
          <a:p>
            <a:pPr marL="457200" indent="-457200"/>
            <a:endParaRPr lang="ru-RU" sz="2000" dirty="0" smtClean="0"/>
          </a:p>
          <a:p>
            <a:pPr marL="457200" indent="-457200"/>
            <a:endParaRPr lang="ru-RU" sz="2000" dirty="0" smtClean="0"/>
          </a:p>
          <a:p>
            <a:pPr marL="457200" indent="-457200"/>
            <a:endParaRPr lang="ru-RU" sz="2000" dirty="0" smtClean="0"/>
          </a:p>
          <a:p>
            <a:pPr marL="457200" indent="-457200"/>
            <a:endParaRPr lang="ru-RU" sz="2000" dirty="0" smtClean="0"/>
          </a:p>
          <a:p>
            <a:pPr marL="457200" indent="-457200"/>
            <a:endParaRPr lang="ru-RU" sz="2000" dirty="0" smtClean="0"/>
          </a:p>
          <a:p>
            <a:pPr marL="457200" indent="-457200"/>
            <a:endParaRPr lang="ru-RU" sz="2000" dirty="0" smtClean="0"/>
          </a:p>
          <a:p>
            <a:pPr marL="457200" indent="-457200"/>
            <a:endParaRPr lang="ru-RU" sz="2000" dirty="0" smtClean="0"/>
          </a:p>
          <a:p>
            <a:pPr marL="457200" indent="-457200"/>
            <a:endParaRPr lang="ru-RU" sz="2000" dirty="0" smtClean="0"/>
          </a:p>
          <a:p>
            <a:pPr marL="457200" indent="-457200"/>
            <a:r>
              <a:rPr lang="ru-RU" sz="2000" dirty="0" smtClean="0"/>
              <a:t>                                                           </a:t>
            </a:r>
          </a:p>
          <a:p>
            <a:pPr marL="457200" indent="-457200"/>
            <a:r>
              <a:rPr lang="ru-RU" sz="2000" dirty="0" smtClean="0"/>
              <a:t> </a:t>
            </a:r>
            <a:r>
              <a:rPr lang="ru-RU" sz="2000" dirty="0" smtClean="0"/>
              <a:t>                                                            8.</a:t>
            </a:r>
          </a:p>
          <a:p>
            <a:r>
              <a:rPr lang="ru-RU" sz="2400" b="1" dirty="0" smtClean="0"/>
              <a:t> </a:t>
            </a:r>
            <a:r>
              <a:rPr lang="ru-RU" sz="2400" b="1" dirty="0" smtClean="0"/>
              <a:t>      </a:t>
            </a:r>
            <a:endParaRPr lang="ru-RU" sz="2400" b="1" dirty="0"/>
          </a:p>
        </p:txBody>
      </p:sp>
      <p:pic>
        <p:nvPicPr>
          <p:cNvPr id="8194" name="Picture 2" descr="C:\Users\user\Downloads\1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14422" y="6738950"/>
            <a:ext cx="4429156" cy="250033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Метро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Метро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Метро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1016</TotalTime>
  <Words>963</Words>
  <Application>Microsoft Office PowerPoint</Application>
  <PresentationFormat>Лист A4 (210x297 мм)</PresentationFormat>
  <Paragraphs>262</Paragraphs>
  <Slides>9</Slides>
  <Notes>3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Метро</vt:lpstr>
      <vt:lpstr>       Нефть          и    нефтепродукты                              баку-2017                                     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Ароматические углеводороды</dc:title>
  <dc:creator>user</dc:creator>
  <cp:lastModifiedBy>user</cp:lastModifiedBy>
  <cp:revision>104</cp:revision>
  <dcterms:created xsi:type="dcterms:W3CDTF">2017-02-08T22:55:00Z</dcterms:created>
  <dcterms:modified xsi:type="dcterms:W3CDTF">2017-12-10T21:18:24Z</dcterms:modified>
</cp:coreProperties>
</file>