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66" r:id="rId16"/>
    <p:sldId id="272"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p:scale>
          <a:sx n="81" d="100"/>
          <a:sy n="81" d="100"/>
        </p:scale>
        <p:origin x="-894"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rIns="45720"/>
          <a:lstStyle/>
          <a:p>
            <a:fld id="{320A84BC-3F9E-4B08-9743-FC4E27FA5126}" type="slidenum">
              <a:rPr lang="tr-TR" smtClean="0"/>
              <a:pPr/>
              <a:t>‹#›</a:t>
            </a:fld>
            <a:endParaRPr lang="tr-T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3263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258699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96632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pPr/>
              <a:t>‹#›</a:t>
            </a:fld>
            <a:endParaRPr lang="tr-T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70900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21137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pPr/>
              <a:t>‹#›</a:t>
            </a:fld>
            <a:endParaRPr lang="tr-T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790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4" name="Content Placeholder 3"/>
          <p:cNvSpPr>
            <a:spLocks noGrp="1"/>
          </p:cNvSpPr>
          <p:nvPr>
            <p:ph sz="half" idx="2"/>
          </p:nvPr>
        </p:nvSpPr>
        <p:spPr>
          <a:xfrm>
            <a:off x="2609285" y="2851331"/>
            <a:ext cx="3893623" cy="3071434"/>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6" name="Content Placeholder 5"/>
          <p:cNvSpPr>
            <a:spLocks noGrp="1"/>
          </p:cNvSpPr>
          <p:nvPr>
            <p:ph sz="quarter" idx="4"/>
          </p:nvPr>
        </p:nvSpPr>
        <p:spPr>
          <a:xfrm>
            <a:off x="6666635" y="2851331"/>
            <a:ext cx="3899798" cy="3071434"/>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158248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Date Placeholder 2"/>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20A84BC-3F9E-4B08-9743-FC4E27FA5126}" type="slidenum">
              <a:rPr lang="tr-TR" smtClean="0"/>
              <a:pPr/>
              <a:t>‹#›</a:t>
            </a:fld>
            <a:endParaRPr lang="tr-T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4198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68677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tr-TR" dirty="0"/>
              <a:t>Asıl başlık stilini düzenlemek için tıklayın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66609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simgeye tıklayın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tr-TR" dirty="0"/>
              <a:t>Asıl başlık stilini düzenlemek için tıklayın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pPr/>
              <a:t>10.04.2018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178771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a:p>
            <a:pPr lvl="4"/>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2072480-10DA-4FB4-BEAE-2A1DEA90F248}" type="datetimeFigureOut">
              <a:rPr lang="tr-TR" smtClean="0"/>
              <a:pPr/>
              <a:t>10.04.2018</a:t>
            </a:fld>
            <a:endParaRPr lang="tr-T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320A84BC-3F9E-4B08-9743-FC4E27FA5126}" type="slidenum">
              <a:rPr lang="tr-TR" smtClean="0"/>
              <a:pPr/>
              <a:t>‹#›</a:t>
            </a:fld>
            <a:endParaRPr lang="tr-T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682791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az.wikipedia.org/wiki/2007" TargetMode="External"/><Relationship Id="rId3" Type="http://schemas.openxmlformats.org/officeDocument/2006/relationships/hyperlink" Target="https://az.wikipedia.org/wiki/1930" TargetMode="External"/><Relationship Id="rId7" Type="http://schemas.openxmlformats.org/officeDocument/2006/relationships/hyperlink" Target="https://az.wikipedia.org/wiki/1971" TargetMode="External"/><Relationship Id="rId2" Type="http://schemas.openxmlformats.org/officeDocument/2006/relationships/hyperlink" Target="https://az.wikipedia.org/wiki/16_may" TargetMode="External"/><Relationship Id="rId1" Type="http://schemas.openxmlformats.org/officeDocument/2006/relationships/slideLayout" Target="../slideLayouts/slideLayout6.xml"/><Relationship Id="rId6" Type="http://schemas.openxmlformats.org/officeDocument/2006/relationships/hyperlink" Target="https://az.wikipedia.org/wiki/1953" TargetMode="External"/><Relationship Id="rId5" Type="http://schemas.openxmlformats.org/officeDocument/2006/relationships/hyperlink" Target="https://az.wikipedia.org/w/index.php?title=Ab%C5%9Feron_Heyvandarl%C4%B1q_T%C9%99cr%C3%BCb%C9%99_Stansiyas%C4%B1&amp;action=edit&amp;redlink=1" TargetMode="External"/><Relationship Id="rId4" Type="http://schemas.openxmlformats.org/officeDocument/2006/relationships/hyperlink" Target="https://az.wikipedia.org/wiki/Q%C9%99rbi_Az%C9%99rbaycan" TargetMode="External"/><Relationship Id="rId9" Type="http://schemas.openxmlformats.org/officeDocument/2006/relationships/hyperlink" Target="https://az.wikipedia.org/wiki/Ab%C5%9Feron_qoyunu"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az.wikipedia.org/wiki/Qafqaz" TargetMode="External"/><Relationship Id="rId13" Type="http://schemas.openxmlformats.org/officeDocument/2006/relationships/hyperlink" Target="https://az.wikipedia.org/wiki/%C5%9Eimali_Qafqaz" TargetMode="External"/><Relationship Id="rId3" Type="http://schemas.openxmlformats.org/officeDocument/2006/relationships/hyperlink" Target="https://az.wikipedia.org/wiki/Qaraba%C4%9F" TargetMode="External"/><Relationship Id="rId7" Type="http://schemas.openxmlformats.org/officeDocument/2006/relationships/hyperlink" Target="https://az.wikipedia.org/wiki/Asiya" TargetMode="External"/><Relationship Id="rId12" Type="http://schemas.openxmlformats.org/officeDocument/2006/relationships/hyperlink" Target="https://az.wikipedia.org/wiki/A%C4%9Fdam" TargetMode="External"/><Relationship Id="rId17" Type="http://schemas.openxmlformats.org/officeDocument/2006/relationships/image" Target="../media/image26.jpeg"/><Relationship Id="rId2" Type="http://schemas.openxmlformats.org/officeDocument/2006/relationships/hyperlink" Target="https://az.wikipedia.org/wiki/Az%C9%99rbaycan" TargetMode="External"/><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s://az.wikipedia.org/wiki/Qaraba%C4%9F_xanl%C4%B1%C4%9F%C4%B1" TargetMode="External"/><Relationship Id="rId11" Type="http://schemas.openxmlformats.org/officeDocument/2006/relationships/hyperlink" Target="https://az.wikipedia.org/wiki/%C5%9Eu%C5%9Fa" TargetMode="External"/><Relationship Id="rId5" Type="http://schemas.openxmlformats.org/officeDocument/2006/relationships/hyperlink" Target="https://az.wikipedia.org/wiki/XVIII_%C9%99sr" TargetMode="External"/><Relationship Id="rId15" Type="http://schemas.openxmlformats.org/officeDocument/2006/relationships/hyperlink" Target="https://az.wikipedia.org/wiki/Rusiya" TargetMode="External"/><Relationship Id="rId10" Type="http://schemas.openxmlformats.org/officeDocument/2006/relationships/hyperlink" Target="https://az.wikipedia.org/wiki/Qaraba%C4%9F_at%C4%B1" TargetMode="External"/><Relationship Id="rId4" Type="http://schemas.openxmlformats.org/officeDocument/2006/relationships/hyperlink" Target="https://az.wikipedia.org/wiki/XVII_%C9%99sr" TargetMode="External"/><Relationship Id="rId9" Type="http://schemas.openxmlformats.org/officeDocument/2006/relationships/hyperlink" Target="https://az.wikipedia.org/wiki/Az%C9%99rbaycan_Respublikas%C4%B1" TargetMode="External"/><Relationship Id="rId14" Type="http://schemas.openxmlformats.org/officeDocument/2006/relationships/hyperlink" Target="https://az.wikipedia.org/wiki/Do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154607" y="3005665"/>
            <a:ext cx="6266722" cy="2268559"/>
          </a:xfrm>
        </p:spPr>
        <p:txBody>
          <a:bodyPr>
            <a:normAutofit fontScale="90000"/>
          </a:bodyPr>
          <a:lstStyle/>
          <a:p>
            <a:r>
              <a:rPr lang="tr-TR" sz="4000" dirty="0" err="1">
                <a:cs typeface="Arial"/>
              </a:rPr>
              <a:t>Metodiki</a:t>
            </a:r>
            <a:r>
              <a:rPr lang="tr-TR" sz="4000" dirty="0">
                <a:cs typeface="Arial"/>
              </a:rPr>
              <a:t> iş</a:t>
            </a:r>
            <a:br>
              <a:rPr lang="tr-TR" sz="4000" dirty="0">
                <a:cs typeface="Arial"/>
              </a:rPr>
            </a:br>
            <a:r>
              <a:rPr lang="tr-TR" sz="3200" dirty="0" err="1">
                <a:cs typeface="Arial"/>
              </a:rPr>
              <a:t>Mövzu</a:t>
            </a:r>
            <a:r>
              <a:rPr lang="tr-TR" sz="3200" dirty="0">
                <a:cs typeface="Arial"/>
              </a:rPr>
              <a:t>:     </a:t>
            </a:r>
            <a:r>
              <a:rPr lang="tr-TR" sz="3200" dirty="0" err="1">
                <a:cs typeface="Arial"/>
              </a:rPr>
              <a:t>Azərbaycanın</a:t>
            </a:r>
            <a:r>
              <a:rPr lang="tr-TR" sz="3200" dirty="0">
                <a:cs typeface="Arial"/>
              </a:rPr>
              <a:t> </a:t>
            </a:r>
            <a:r>
              <a:rPr lang="tr-TR" sz="3200" dirty="0" err="1">
                <a:cs typeface="Arial"/>
              </a:rPr>
              <a:t>seleksiyaçı</a:t>
            </a:r>
            <a:r>
              <a:rPr lang="tr-TR" sz="3200" dirty="0">
                <a:cs typeface="Arial"/>
              </a:rPr>
              <a:t> </a:t>
            </a:r>
            <a:r>
              <a:rPr lang="tr-TR" sz="3200" dirty="0" err="1">
                <a:cs typeface="Arial"/>
              </a:rPr>
              <a:t>alimləri</a:t>
            </a:r>
            <a:r>
              <a:rPr lang="tr-TR" sz="3200" dirty="0">
                <a:cs typeface="Arial"/>
              </a:rPr>
              <a:t/>
            </a:r>
            <a:br>
              <a:rPr lang="tr-TR" sz="3200" dirty="0">
                <a:cs typeface="Arial"/>
              </a:rPr>
            </a:br>
            <a:r>
              <a:rPr lang="tr-TR" sz="3200" dirty="0" err="1">
                <a:cs typeface="Arial"/>
              </a:rPr>
              <a:t>Müəllim:Cavadova</a:t>
            </a:r>
            <a:r>
              <a:rPr lang="tr-TR" sz="3200" dirty="0">
                <a:cs typeface="Arial"/>
              </a:rPr>
              <a:t> </a:t>
            </a:r>
            <a:r>
              <a:rPr lang="tr-TR" sz="3200" dirty="0" err="1">
                <a:cs typeface="Arial"/>
              </a:rPr>
              <a:t>Səidə</a:t>
            </a:r>
            <a:r>
              <a:rPr lang="tr-TR" sz="3200" dirty="0">
                <a:cs typeface="Arial"/>
              </a:rPr>
              <a:t> </a:t>
            </a:r>
            <a:r>
              <a:rPr lang="tr-TR" sz="3200" dirty="0" err="1">
                <a:cs typeface="Arial"/>
              </a:rPr>
              <a:t>Sahib</a:t>
            </a:r>
            <a:r>
              <a:rPr lang="tr-TR" sz="3200" dirty="0">
                <a:cs typeface="Arial"/>
              </a:rPr>
              <a:t> </a:t>
            </a:r>
            <a:r>
              <a:rPr lang="tr-TR" sz="3200" dirty="0" err="1">
                <a:cs typeface="Arial"/>
              </a:rPr>
              <a:t>qızı</a:t>
            </a:r>
            <a:r>
              <a:rPr lang="tr-TR" sz="3200" dirty="0">
                <a:cs typeface="Arial"/>
              </a:rPr>
              <a:t/>
            </a:r>
            <a:br>
              <a:rPr lang="tr-TR" sz="3200" dirty="0">
                <a:cs typeface="Arial"/>
              </a:rPr>
            </a:br>
            <a:r>
              <a:rPr lang="tr-TR" sz="3200" dirty="0">
                <a:cs typeface="Arial"/>
              </a:rPr>
              <a:t/>
            </a:r>
            <a:br>
              <a:rPr lang="tr-TR" sz="3200" dirty="0">
                <a:cs typeface="Arial"/>
              </a:rPr>
            </a:br>
            <a:r>
              <a:rPr lang="tr-TR" sz="3200" dirty="0">
                <a:cs typeface="Arial"/>
              </a:rPr>
              <a:t/>
            </a:r>
            <a:br>
              <a:rPr lang="tr-TR" sz="3200" dirty="0">
                <a:cs typeface="Arial"/>
              </a:rPr>
            </a:br>
            <a:r>
              <a:rPr lang="tr-TR" sz="3200" dirty="0">
                <a:cs typeface="Arial"/>
              </a:rPr>
              <a:t>Bakı</a:t>
            </a:r>
            <a:r>
              <a:rPr lang="tr-TR" sz="3200" dirty="0">
                <a:ea typeface="+mj-lt"/>
                <a:cs typeface="+mj-lt"/>
              </a:rPr>
              <a:t> 2018                   </a:t>
            </a:r>
          </a:p>
        </p:txBody>
      </p:sp>
      <p:sp>
        <p:nvSpPr>
          <p:cNvPr id="3" name="Alt Başlık 2"/>
          <p:cNvSpPr>
            <a:spLocks noGrp="1"/>
          </p:cNvSpPr>
          <p:nvPr>
            <p:ph type="subTitle" idx="1"/>
          </p:nvPr>
        </p:nvSpPr>
        <p:spPr>
          <a:xfrm>
            <a:off x="2154608" y="536670"/>
            <a:ext cx="5357600" cy="1160213"/>
          </a:xfrm>
        </p:spPr>
        <p:txBody>
          <a:bodyPr vert="horz" lIns="91440" tIns="0" rIns="91440" bIns="45720" rtlCol="0" anchor="b">
            <a:noAutofit/>
          </a:bodyPr>
          <a:lstStyle/>
          <a:p>
            <a:endParaRPr lang="en-US" sz="3600" dirty="0" smtClean="0">
              <a:cs typeface="Arial"/>
            </a:endParaRPr>
          </a:p>
          <a:p>
            <a:endParaRPr lang="en-US" sz="3600" dirty="0">
              <a:cs typeface="Arial"/>
            </a:endParaRPr>
          </a:p>
          <a:p>
            <a:endParaRPr lang="en-US" sz="3600" dirty="0" smtClean="0">
              <a:cs typeface="Arial"/>
            </a:endParaRPr>
          </a:p>
          <a:p>
            <a:r>
              <a:rPr lang="tr-TR" sz="3600" dirty="0" smtClean="0">
                <a:cs typeface="Arial"/>
              </a:rPr>
              <a:t>Bakı</a:t>
            </a:r>
            <a:r>
              <a:rPr lang="tr-TR" sz="3600" dirty="0">
                <a:cs typeface="Arial"/>
              </a:rPr>
              <a:t> İdarəetmə və Texnologiya Kolleci</a:t>
            </a:r>
          </a:p>
        </p:txBody>
      </p:sp>
    </p:spTree>
    <p:extLst>
      <p:ext uri="{BB962C8B-B14F-4D97-AF65-F5344CB8AC3E}">
        <p14:creationId xmlns:p14="http://schemas.microsoft.com/office/powerpoint/2010/main" val="167442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117AD09-812F-4330-84AC-D524D68D6822}"/>
              </a:ext>
            </a:extLst>
          </p:cNvPr>
          <p:cNvSpPr>
            <a:spLocks noGrp="1"/>
          </p:cNvSpPr>
          <p:nvPr>
            <p:ph type="title"/>
          </p:nvPr>
        </p:nvSpPr>
        <p:spPr>
          <a:xfrm>
            <a:off x="2069941" y="147657"/>
            <a:ext cx="7958331" cy="1077229"/>
          </a:xfrm>
        </p:spPr>
        <p:txBody>
          <a:bodyPr>
            <a:normAutofit fontScale="90000"/>
          </a:bodyPr>
          <a:lstStyle/>
          <a:p>
            <a:r>
              <a:rPr lang="tr" sz="2000" dirty="0">
                <a:cs typeface="Arial"/>
              </a:rPr>
              <a:t>F. </a:t>
            </a:r>
            <a:r>
              <a:rPr lang="tr" sz="2000" dirty="0" err="1">
                <a:cs typeface="Arial"/>
              </a:rPr>
              <a:t>Məlikovun</a:t>
            </a:r>
            <a:r>
              <a:rPr lang="tr" sz="2000" dirty="0">
                <a:cs typeface="Arial"/>
              </a:rPr>
              <a:t> </a:t>
            </a:r>
            <a:r>
              <a:rPr lang="tr" sz="2000" dirty="0" err="1">
                <a:cs typeface="Arial"/>
              </a:rPr>
              <a:t>rəhbərlik</a:t>
            </a:r>
            <a:r>
              <a:rPr lang="tr" sz="2000" dirty="0">
                <a:cs typeface="Arial"/>
              </a:rPr>
              <a:t> </a:t>
            </a:r>
            <a:r>
              <a:rPr lang="tr" sz="2000" dirty="0" err="1">
                <a:cs typeface="Arial"/>
              </a:rPr>
              <a:t>etdiyi</a:t>
            </a:r>
            <a:r>
              <a:rPr lang="tr" sz="2000" dirty="0">
                <a:cs typeface="Arial"/>
              </a:rPr>
              <a:t> </a:t>
            </a:r>
            <a:r>
              <a:rPr lang="tr" sz="2000" dirty="0" err="1">
                <a:cs typeface="Arial"/>
              </a:rPr>
              <a:t>kafedra</a:t>
            </a:r>
            <a:r>
              <a:rPr lang="tr" sz="2000" dirty="0">
                <a:cs typeface="Arial"/>
              </a:rPr>
              <a:t> </a:t>
            </a:r>
            <a:r>
              <a:rPr lang="tr" sz="2000" dirty="0" err="1">
                <a:cs typeface="Arial"/>
              </a:rPr>
              <a:t>çətinlikliklərə</a:t>
            </a:r>
            <a:r>
              <a:rPr lang="tr" sz="2000" dirty="0">
                <a:cs typeface="Arial"/>
              </a:rPr>
              <a:t> </a:t>
            </a:r>
            <a:r>
              <a:rPr lang="tr" sz="2000" dirty="0" err="1">
                <a:cs typeface="Arial"/>
              </a:rPr>
              <a:t>baxmayaraq</a:t>
            </a:r>
            <a:r>
              <a:rPr lang="tr" sz="2000" dirty="0">
                <a:cs typeface="Arial"/>
              </a:rPr>
              <a:t> </a:t>
            </a:r>
            <a:r>
              <a:rPr lang="tr" sz="2000" dirty="0" err="1">
                <a:cs typeface="Arial"/>
              </a:rPr>
              <a:t>zərifyunlu</a:t>
            </a:r>
            <a:r>
              <a:rPr lang="tr" sz="2000" dirty="0">
                <a:cs typeface="Arial"/>
              </a:rPr>
              <a:t> </a:t>
            </a:r>
            <a:r>
              <a:rPr lang="tr" sz="2000" dirty="0" err="1">
                <a:cs typeface="Arial"/>
              </a:rPr>
              <a:t>cinslərlə</a:t>
            </a:r>
            <a:r>
              <a:rPr lang="tr" sz="2000" dirty="0">
                <a:cs typeface="Arial"/>
              </a:rPr>
              <a:t> </a:t>
            </a:r>
            <a:r>
              <a:rPr lang="tr" sz="2000" dirty="0" err="1">
                <a:cs typeface="Arial"/>
              </a:rPr>
              <a:t>çarpazlaşdırmaq</a:t>
            </a:r>
            <a:r>
              <a:rPr lang="tr" sz="2000" dirty="0">
                <a:cs typeface="Arial"/>
              </a:rPr>
              <a:t> yolu </a:t>
            </a:r>
            <a:r>
              <a:rPr lang="tr" sz="2000" dirty="0" err="1">
                <a:cs typeface="Arial"/>
              </a:rPr>
              <a:t>ilə</a:t>
            </a:r>
            <a:r>
              <a:rPr lang="tr" sz="2000" dirty="0">
                <a:cs typeface="Arial"/>
              </a:rPr>
              <a:t> yerli </a:t>
            </a:r>
            <a:r>
              <a:rPr lang="tr" sz="2000" dirty="0" err="1">
                <a:cs typeface="Arial"/>
              </a:rPr>
              <a:t>qabayunlu</a:t>
            </a:r>
            <a:r>
              <a:rPr lang="tr" sz="2000" dirty="0">
                <a:cs typeface="Arial"/>
              </a:rPr>
              <a:t> </a:t>
            </a:r>
            <a:r>
              <a:rPr lang="tr" sz="2000" dirty="0" err="1">
                <a:cs typeface="Arial"/>
              </a:rPr>
              <a:t>qoyunların</a:t>
            </a:r>
            <a:r>
              <a:rPr lang="tr" sz="2000" dirty="0">
                <a:cs typeface="Arial"/>
              </a:rPr>
              <a:t> </a:t>
            </a:r>
            <a:r>
              <a:rPr lang="tr" sz="2000" dirty="0" err="1">
                <a:cs typeface="Arial"/>
              </a:rPr>
              <a:t>keyfiyyətcə</a:t>
            </a:r>
            <a:r>
              <a:rPr lang="tr" sz="2000" dirty="0">
                <a:cs typeface="Arial"/>
              </a:rPr>
              <a:t> </a:t>
            </a:r>
            <a:r>
              <a:rPr lang="tr" sz="2000" dirty="0" err="1">
                <a:cs typeface="Arial"/>
              </a:rPr>
              <a:t>yaxşılaşdırılmasına</a:t>
            </a:r>
            <a:r>
              <a:rPr lang="tr" sz="2000" dirty="0">
                <a:cs typeface="Arial"/>
              </a:rPr>
              <a:t> </a:t>
            </a:r>
            <a:r>
              <a:rPr lang="tr" sz="2000" dirty="0" err="1">
                <a:cs typeface="Arial"/>
              </a:rPr>
              <a:t>böyük</a:t>
            </a:r>
            <a:r>
              <a:rPr lang="tr" sz="2000" dirty="0">
                <a:cs typeface="Arial"/>
              </a:rPr>
              <a:t> </a:t>
            </a:r>
            <a:r>
              <a:rPr lang="tr" sz="2000" dirty="0" err="1">
                <a:cs typeface="Arial"/>
              </a:rPr>
              <a:t>diqqət</a:t>
            </a:r>
            <a:r>
              <a:rPr lang="tr" sz="2000" dirty="0">
                <a:cs typeface="Arial"/>
              </a:rPr>
              <a:t> yetirirdi. Bu </a:t>
            </a:r>
            <a:r>
              <a:rPr lang="tr" sz="2000" dirty="0" err="1">
                <a:cs typeface="Arial"/>
              </a:rPr>
              <a:t>istiqamətdə</a:t>
            </a:r>
            <a:r>
              <a:rPr lang="tr" sz="2000" dirty="0">
                <a:cs typeface="Arial"/>
              </a:rPr>
              <a:t> aparılan </a:t>
            </a:r>
            <a:r>
              <a:rPr lang="tr" sz="2000" dirty="0" err="1">
                <a:cs typeface="Arial"/>
              </a:rPr>
              <a:t>gərgin</a:t>
            </a:r>
            <a:r>
              <a:rPr lang="tr" sz="2000" dirty="0">
                <a:cs typeface="Arial"/>
              </a:rPr>
              <a:t> işi </a:t>
            </a:r>
            <a:r>
              <a:rPr lang="tr" sz="2000" dirty="0" err="1">
                <a:cs typeface="Arial"/>
              </a:rPr>
              <a:t>zəifləməyə</a:t>
            </a:r>
            <a:r>
              <a:rPr lang="tr" sz="2000" dirty="0">
                <a:cs typeface="Arial"/>
              </a:rPr>
              <a:t> </a:t>
            </a:r>
            <a:r>
              <a:rPr lang="tr" sz="2000" dirty="0" err="1">
                <a:cs typeface="Arial"/>
              </a:rPr>
              <a:t>qoymadı</a:t>
            </a:r>
            <a:r>
              <a:rPr lang="tr" sz="2000" dirty="0">
                <a:cs typeface="Arial"/>
              </a:rPr>
              <a:t>, mal-</a:t>
            </a:r>
            <a:r>
              <a:rPr lang="tr" sz="2000" dirty="0" err="1">
                <a:cs typeface="Arial"/>
              </a:rPr>
              <a:t>qaranın</a:t>
            </a:r>
            <a:r>
              <a:rPr lang="tr" sz="2000" dirty="0">
                <a:cs typeface="Arial"/>
              </a:rPr>
              <a:t> </a:t>
            </a:r>
            <a:r>
              <a:rPr lang="tr" sz="2000" dirty="0" err="1">
                <a:cs typeface="Arial"/>
              </a:rPr>
              <a:t>salamat</a:t>
            </a:r>
            <a:r>
              <a:rPr lang="tr" sz="2000" dirty="0">
                <a:cs typeface="Arial"/>
              </a:rPr>
              <a:t> </a:t>
            </a:r>
            <a:r>
              <a:rPr lang="tr" sz="2000" dirty="0" err="1">
                <a:cs typeface="Arial"/>
              </a:rPr>
              <a:t>saxlanılması</a:t>
            </a:r>
            <a:r>
              <a:rPr lang="tr" sz="2000" dirty="0">
                <a:cs typeface="Arial"/>
              </a:rPr>
              <a:t> </a:t>
            </a:r>
            <a:r>
              <a:rPr lang="tr" sz="2000" dirty="0" err="1">
                <a:cs typeface="Arial"/>
              </a:rPr>
              <a:t>və</a:t>
            </a:r>
            <a:r>
              <a:rPr lang="tr" sz="2000" dirty="0">
                <a:cs typeface="Arial"/>
              </a:rPr>
              <a:t> </a:t>
            </a:r>
            <a:r>
              <a:rPr lang="tr" sz="2000" dirty="0" err="1">
                <a:cs typeface="Arial"/>
              </a:rPr>
              <a:t>çoxaldılması</a:t>
            </a:r>
            <a:r>
              <a:rPr lang="tr" sz="2000" dirty="0">
                <a:cs typeface="Arial"/>
              </a:rPr>
              <a:t> </a:t>
            </a:r>
            <a:r>
              <a:rPr lang="tr" sz="2000" dirty="0" err="1">
                <a:cs typeface="Arial"/>
              </a:rPr>
              <a:t>sahəsində</a:t>
            </a:r>
            <a:r>
              <a:rPr lang="tr" sz="2000" dirty="0">
                <a:cs typeface="Arial"/>
              </a:rPr>
              <a:t> var </a:t>
            </a:r>
            <a:r>
              <a:rPr lang="tr" sz="2000" dirty="0" err="1">
                <a:cs typeface="Arial"/>
              </a:rPr>
              <a:t>qüvvəsi</a:t>
            </a:r>
            <a:r>
              <a:rPr lang="tr" sz="2000" dirty="0">
                <a:cs typeface="Arial"/>
              </a:rPr>
              <a:t> </a:t>
            </a:r>
            <a:r>
              <a:rPr lang="tr" sz="2000" dirty="0" err="1">
                <a:cs typeface="Arial"/>
              </a:rPr>
              <a:t>ilə</a:t>
            </a:r>
            <a:r>
              <a:rPr lang="tr" sz="2000" dirty="0">
                <a:cs typeface="Arial"/>
              </a:rPr>
              <a:t> </a:t>
            </a:r>
            <a:r>
              <a:rPr lang="tr" sz="2000" dirty="0" err="1">
                <a:cs typeface="Arial"/>
              </a:rPr>
              <a:t>əməli</a:t>
            </a:r>
            <a:r>
              <a:rPr lang="tr" sz="2000" dirty="0">
                <a:cs typeface="Arial"/>
              </a:rPr>
              <a:t> </a:t>
            </a:r>
            <a:r>
              <a:rPr lang="tr" sz="2000" dirty="0" err="1">
                <a:cs typeface="Arial"/>
              </a:rPr>
              <a:t>köməkliklər</a:t>
            </a:r>
            <a:r>
              <a:rPr lang="tr" sz="2000" dirty="0">
                <a:cs typeface="Arial"/>
              </a:rPr>
              <a:t> </a:t>
            </a:r>
            <a:r>
              <a:rPr lang="tr" sz="2000" dirty="0" err="1">
                <a:cs typeface="Arial"/>
              </a:rPr>
              <a:t>göstərdi</a:t>
            </a:r>
            <a:r>
              <a:rPr lang="tr" sz="2000" dirty="0">
                <a:cs typeface="Arial"/>
              </a:rPr>
              <a:t>. O, </a:t>
            </a:r>
            <a:r>
              <a:rPr lang="tr" sz="2000" dirty="0" err="1">
                <a:cs typeface="Arial"/>
              </a:rPr>
              <a:t>zərif</a:t>
            </a:r>
            <a:r>
              <a:rPr lang="tr" sz="2000" dirty="0">
                <a:cs typeface="Arial"/>
              </a:rPr>
              <a:t> </a:t>
            </a:r>
            <a:r>
              <a:rPr lang="tr" sz="2000" dirty="0" err="1">
                <a:cs typeface="Arial"/>
              </a:rPr>
              <a:t>yunluq</a:t>
            </a:r>
            <a:r>
              <a:rPr lang="tr" sz="2000" dirty="0">
                <a:cs typeface="Arial"/>
              </a:rPr>
              <a:t> </a:t>
            </a:r>
            <a:r>
              <a:rPr lang="tr" sz="2000" dirty="0" err="1">
                <a:cs typeface="Arial"/>
              </a:rPr>
              <a:t>istiqamətli</a:t>
            </a:r>
            <a:r>
              <a:rPr lang="tr" sz="2000" dirty="0">
                <a:cs typeface="Arial"/>
              </a:rPr>
              <a:t> "</a:t>
            </a:r>
            <a:r>
              <a:rPr lang="tr" sz="2000" dirty="0" err="1">
                <a:cs typeface="Arial"/>
              </a:rPr>
              <a:t>Azərbaycan</a:t>
            </a:r>
            <a:r>
              <a:rPr lang="tr" sz="2000" dirty="0">
                <a:cs typeface="Arial"/>
              </a:rPr>
              <a:t> dağ </a:t>
            </a:r>
            <a:r>
              <a:rPr lang="tr" sz="2000" dirty="0" err="1">
                <a:cs typeface="Arial"/>
              </a:rPr>
              <a:t>merenosu</a:t>
            </a:r>
            <a:r>
              <a:rPr lang="tr" sz="2000" dirty="0">
                <a:cs typeface="Arial"/>
              </a:rPr>
              <a:t>" cinsini yaradır. Ona </a:t>
            </a:r>
            <a:r>
              <a:rPr lang="tr" sz="2000" dirty="0" err="1">
                <a:cs typeface="Arial"/>
              </a:rPr>
              <a:t>görə</a:t>
            </a:r>
            <a:r>
              <a:rPr lang="tr" sz="2000" dirty="0">
                <a:cs typeface="Arial"/>
              </a:rPr>
              <a:t> </a:t>
            </a:r>
            <a:r>
              <a:rPr lang="tr" sz="2000" dirty="0" err="1">
                <a:cs typeface="Arial"/>
              </a:rPr>
              <a:t>də</a:t>
            </a:r>
            <a:r>
              <a:rPr lang="tr" sz="2000" dirty="0">
                <a:cs typeface="Arial"/>
              </a:rPr>
              <a:t>, 1947-ci </a:t>
            </a:r>
            <a:r>
              <a:rPr lang="tr" sz="2000" dirty="0" err="1">
                <a:cs typeface="Arial"/>
              </a:rPr>
              <a:t>ildə</a:t>
            </a:r>
            <a:r>
              <a:rPr lang="tr" sz="2000" dirty="0">
                <a:cs typeface="Arial"/>
              </a:rPr>
              <a:t> </a:t>
            </a:r>
            <a:r>
              <a:rPr lang="tr" sz="2000" dirty="0" err="1">
                <a:cs typeface="Arial"/>
              </a:rPr>
              <a:t>M.Ə.Məlikovun</a:t>
            </a:r>
            <a:r>
              <a:rPr lang="tr" sz="2000" dirty="0">
                <a:cs typeface="Arial"/>
              </a:rPr>
              <a:t> </a:t>
            </a:r>
            <a:r>
              <a:rPr lang="tr" sz="2000" dirty="0" err="1">
                <a:cs typeface="Arial"/>
              </a:rPr>
              <a:t>rəhbərliyi</a:t>
            </a:r>
            <a:r>
              <a:rPr lang="tr" sz="2000" dirty="0">
                <a:cs typeface="Arial"/>
              </a:rPr>
              <a:t> </a:t>
            </a:r>
            <a:r>
              <a:rPr lang="tr" sz="2000" dirty="0" err="1">
                <a:cs typeface="Arial"/>
              </a:rPr>
              <a:t>ilə</a:t>
            </a:r>
            <a:r>
              <a:rPr lang="tr" sz="2000" dirty="0">
                <a:cs typeface="Arial"/>
              </a:rPr>
              <a:t> bütün </a:t>
            </a:r>
            <a:r>
              <a:rPr lang="tr" sz="2000" dirty="0" err="1">
                <a:cs typeface="Arial"/>
              </a:rPr>
              <a:t>yaradıcı</a:t>
            </a:r>
            <a:r>
              <a:rPr lang="tr" sz="2000" dirty="0">
                <a:cs typeface="Arial"/>
              </a:rPr>
              <a:t> </a:t>
            </a:r>
            <a:r>
              <a:rPr lang="tr" sz="2000" dirty="0" err="1">
                <a:cs typeface="Arial"/>
              </a:rPr>
              <a:t>qrupa</a:t>
            </a:r>
            <a:r>
              <a:rPr lang="tr" sz="2000" dirty="0">
                <a:cs typeface="Arial"/>
              </a:rPr>
              <a:t> SSRİ </a:t>
            </a:r>
            <a:r>
              <a:rPr lang="tr" sz="2000" dirty="0" err="1">
                <a:cs typeface="Arial"/>
              </a:rPr>
              <a:t>Dövlət</a:t>
            </a:r>
            <a:r>
              <a:rPr lang="tr" sz="2000" dirty="0">
                <a:cs typeface="Arial"/>
              </a:rPr>
              <a:t> mükafatı </a:t>
            </a:r>
            <a:r>
              <a:rPr lang="tr" sz="2000" dirty="0" err="1">
                <a:cs typeface="Arial"/>
              </a:rPr>
              <a:t>laureatı</a:t>
            </a:r>
            <a:r>
              <a:rPr lang="tr" sz="2000" dirty="0">
                <a:cs typeface="Arial"/>
              </a:rPr>
              <a:t> adı verilir. 1948-ci </a:t>
            </a:r>
            <a:r>
              <a:rPr lang="tr" sz="2000" dirty="0" err="1">
                <a:cs typeface="Arial"/>
              </a:rPr>
              <a:t>ildə</a:t>
            </a:r>
            <a:r>
              <a:rPr lang="tr" sz="2000" dirty="0">
                <a:cs typeface="Arial"/>
              </a:rPr>
              <a:t> </a:t>
            </a:r>
            <a:r>
              <a:rPr lang="tr" sz="2000" dirty="0" err="1">
                <a:cs typeface="Arial"/>
              </a:rPr>
              <a:t>Ümumittifaq</a:t>
            </a:r>
            <a:r>
              <a:rPr lang="tr" sz="2000" dirty="0">
                <a:cs typeface="Arial"/>
              </a:rPr>
              <a:t> </a:t>
            </a:r>
            <a:r>
              <a:rPr lang="tr" sz="2000" dirty="0" err="1">
                <a:cs typeface="Arial"/>
              </a:rPr>
              <a:t>Kənd</a:t>
            </a:r>
            <a:r>
              <a:rPr lang="tr" sz="2000" dirty="0">
                <a:cs typeface="Arial"/>
              </a:rPr>
              <a:t> </a:t>
            </a:r>
            <a:r>
              <a:rPr lang="tr" sz="2000" dirty="0" err="1">
                <a:cs typeface="Arial"/>
              </a:rPr>
              <a:t>Təsərrüfatı</a:t>
            </a:r>
            <a:r>
              <a:rPr lang="tr" sz="2000" dirty="0">
                <a:cs typeface="Arial"/>
              </a:rPr>
              <a:t> </a:t>
            </a:r>
            <a:r>
              <a:rPr lang="tr" sz="2000" dirty="0" err="1">
                <a:cs typeface="Arial"/>
              </a:rPr>
              <a:t>Elmlər</a:t>
            </a:r>
            <a:r>
              <a:rPr lang="tr" sz="2000" dirty="0">
                <a:cs typeface="Arial"/>
              </a:rPr>
              <a:t> </a:t>
            </a:r>
            <a:r>
              <a:rPr lang="tr" sz="2000" dirty="0" err="1">
                <a:cs typeface="Arial"/>
              </a:rPr>
              <a:t>Akademiyasına</a:t>
            </a:r>
            <a:r>
              <a:rPr lang="tr" sz="2000" dirty="0">
                <a:cs typeface="Arial"/>
              </a:rPr>
              <a:t> </a:t>
            </a:r>
            <a:r>
              <a:rPr lang="tr" sz="2000" dirty="0" err="1">
                <a:cs typeface="Arial"/>
              </a:rPr>
              <a:t>Azərbaycandan</a:t>
            </a:r>
            <a:r>
              <a:rPr lang="tr" sz="2000" dirty="0">
                <a:cs typeface="Arial"/>
              </a:rPr>
              <a:t> ilk </a:t>
            </a:r>
            <a:r>
              <a:rPr lang="tr" sz="2000" dirty="0" err="1">
                <a:cs typeface="Arial"/>
              </a:rPr>
              <a:t>həqiqi</a:t>
            </a:r>
            <a:r>
              <a:rPr lang="tr" sz="2000" dirty="0">
                <a:cs typeface="Arial"/>
              </a:rPr>
              <a:t> </a:t>
            </a:r>
            <a:r>
              <a:rPr lang="tr" sz="2000" dirty="0" err="1">
                <a:cs typeface="Arial"/>
              </a:rPr>
              <a:t>üzv</a:t>
            </a:r>
            <a:r>
              <a:rPr lang="tr" sz="2000" dirty="0">
                <a:cs typeface="Arial"/>
              </a:rPr>
              <a:t> seçilir.</a:t>
            </a:r>
            <a:br>
              <a:rPr lang="tr" sz="2000" dirty="0">
                <a:cs typeface="Arial"/>
              </a:rPr>
            </a:br>
            <a:r>
              <a:rPr lang="tr" sz="2000" dirty="0">
                <a:cs typeface="Arial"/>
              </a:rPr>
              <a:t> 50-ci </a:t>
            </a:r>
            <a:r>
              <a:rPr lang="tr" sz="2000" dirty="0" err="1">
                <a:cs typeface="Arial"/>
              </a:rPr>
              <a:t>illərdə</a:t>
            </a:r>
            <a:r>
              <a:rPr lang="tr" sz="2000" dirty="0">
                <a:cs typeface="Arial"/>
              </a:rPr>
              <a:t> </a:t>
            </a:r>
            <a:r>
              <a:rPr lang="tr" sz="2000" dirty="0" err="1">
                <a:cs typeface="Arial"/>
              </a:rPr>
              <a:t>dövlətin</a:t>
            </a:r>
            <a:r>
              <a:rPr lang="tr" sz="2000" dirty="0">
                <a:cs typeface="Arial"/>
              </a:rPr>
              <a:t> </a:t>
            </a:r>
            <a:r>
              <a:rPr lang="tr" sz="2000" dirty="0" err="1">
                <a:cs typeface="Arial"/>
              </a:rPr>
              <a:t>qərarı</a:t>
            </a:r>
            <a:r>
              <a:rPr lang="tr" sz="2000" dirty="0">
                <a:cs typeface="Arial"/>
              </a:rPr>
              <a:t> </a:t>
            </a:r>
            <a:r>
              <a:rPr lang="tr" sz="2000" dirty="0" err="1">
                <a:cs typeface="Arial"/>
              </a:rPr>
              <a:t>ilə</a:t>
            </a:r>
            <a:r>
              <a:rPr lang="tr" sz="2000" dirty="0">
                <a:cs typeface="Arial"/>
              </a:rPr>
              <a:t> </a:t>
            </a:r>
            <a:r>
              <a:rPr lang="tr" sz="2000" dirty="0" err="1">
                <a:cs typeface="Arial"/>
              </a:rPr>
              <a:t>Azərbaycan</a:t>
            </a:r>
            <a:r>
              <a:rPr lang="tr" sz="2000" dirty="0">
                <a:cs typeface="Arial"/>
              </a:rPr>
              <a:t> </a:t>
            </a:r>
            <a:r>
              <a:rPr lang="tr" sz="2000" dirty="0" err="1">
                <a:cs typeface="Arial"/>
              </a:rPr>
              <a:t>Elmi</a:t>
            </a:r>
            <a:r>
              <a:rPr lang="tr" sz="2000" dirty="0">
                <a:cs typeface="Arial"/>
              </a:rPr>
              <a:t> </a:t>
            </a:r>
            <a:r>
              <a:rPr lang="tr" sz="2000" dirty="0" err="1">
                <a:cs typeface="Arial"/>
              </a:rPr>
              <a:t>Tədqiqat</a:t>
            </a:r>
            <a:r>
              <a:rPr lang="tr" sz="2000" dirty="0">
                <a:cs typeface="Arial"/>
              </a:rPr>
              <a:t> </a:t>
            </a:r>
            <a:r>
              <a:rPr lang="tr" sz="2000" dirty="0" err="1">
                <a:cs typeface="Arial"/>
              </a:rPr>
              <a:t>İnstitutu</a:t>
            </a:r>
            <a:r>
              <a:rPr lang="tr" sz="2000" dirty="0">
                <a:cs typeface="Arial"/>
              </a:rPr>
              <a:t> </a:t>
            </a:r>
            <a:r>
              <a:rPr lang="tr" sz="2000" dirty="0" err="1">
                <a:cs typeface="Arial"/>
              </a:rPr>
              <a:t>təşkil</a:t>
            </a:r>
            <a:r>
              <a:rPr lang="tr" sz="2000" dirty="0">
                <a:cs typeface="Arial"/>
              </a:rPr>
              <a:t> edildi ki, bunun da </a:t>
            </a:r>
            <a:r>
              <a:rPr lang="tr" sz="2000" dirty="0" err="1">
                <a:cs typeface="Arial"/>
              </a:rPr>
              <a:t>yaradılmasında</a:t>
            </a:r>
            <a:r>
              <a:rPr lang="tr" sz="2000" dirty="0">
                <a:cs typeface="Arial"/>
              </a:rPr>
              <a:t> akademik F. Ə. </a:t>
            </a:r>
            <a:r>
              <a:rPr lang="tr" sz="2000" dirty="0" err="1">
                <a:cs typeface="Arial"/>
              </a:rPr>
              <a:t>Məlikovun</a:t>
            </a:r>
            <a:r>
              <a:rPr lang="tr" sz="2000" dirty="0">
                <a:cs typeface="Arial"/>
              </a:rPr>
              <a:t> </a:t>
            </a:r>
            <a:r>
              <a:rPr lang="tr" sz="2000" dirty="0" err="1">
                <a:cs typeface="Arial"/>
              </a:rPr>
              <a:t>əvəzsiz</a:t>
            </a:r>
            <a:r>
              <a:rPr lang="tr" sz="2000" dirty="0">
                <a:cs typeface="Arial"/>
              </a:rPr>
              <a:t> </a:t>
            </a:r>
            <a:r>
              <a:rPr lang="tr" sz="2000" dirty="0" err="1">
                <a:cs typeface="Arial"/>
              </a:rPr>
              <a:t>xidməti</a:t>
            </a:r>
            <a:r>
              <a:rPr lang="tr" sz="2000" dirty="0">
                <a:cs typeface="Arial"/>
              </a:rPr>
              <a:t> </a:t>
            </a:r>
            <a:r>
              <a:rPr lang="tr" sz="2000" dirty="0" err="1">
                <a:cs typeface="Arial"/>
              </a:rPr>
              <a:t>olmub</a:t>
            </a:r>
            <a:r>
              <a:rPr lang="tr" sz="2000" dirty="0">
                <a:cs typeface="Arial"/>
              </a:rPr>
              <a:t>.</a:t>
            </a:r>
            <a:br>
              <a:rPr lang="tr" sz="2000" dirty="0">
                <a:cs typeface="Arial"/>
              </a:rPr>
            </a:br>
            <a:r>
              <a:rPr lang="tr" sz="2000" dirty="0">
                <a:cs typeface="Arial"/>
              </a:rPr>
              <a:t> F.Ə. </a:t>
            </a:r>
            <a:r>
              <a:rPr lang="tr" sz="2000" dirty="0" err="1">
                <a:cs typeface="Arial"/>
              </a:rPr>
              <a:t>Məlikov</a:t>
            </a:r>
            <a:r>
              <a:rPr lang="tr" sz="2000" dirty="0">
                <a:cs typeface="Arial"/>
              </a:rPr>
              <a:t> </a:t>
            </a:r>
            <a:r>
              <a:rPr lang="tr" sz="2000" dirty="0" err="1">
                <a:cs typeface="Arial"/>
              </a:rPr>
              <a:t>tərəfindən</a:t>
            </a:r>
            <a:r>
              <a:rPr lang="tr" sz="2000" dirty="0">
                <a:cs typeface="Arial"/>
              </a:rPr>
              <a:t> 150-dən </a:t>
            </a:r>
            <a:r>
              <a:rPr lang="tr" sz="2000" dirty="0" err="1">
                <a:cs typeface="Arial"/>
              </a:rPr>
              <a:t>çox</a:t>
            </a:r>
            <a:r>
              <a:rPr lang="tr" sz="2000" dirty="0">
                <a:cs typeface="Arial"/>
              </a:rPr>
              <a:t> </a:t>
            </a:r>
            <a:r>
              <a:rPr lang="tr" sz="2000" dirty="0" err="1">
                <a:cs typeface="Arial"/>
              </a:rPr>
              <a:t>əsərlər</a:t>
            </a:r>
            <a:r>
              <a:rPr lang="tr" sz="2000" dirty="0">
                <a:cs typeface="Arial"/>
              </a:rPr>
              <a:t> </a:t>
            </a:r>
            <a:r>
              <a:rPr lang="tr" sz="2000" dirty="0" err="1">
                <a:cs typeface="Arial"/>
              </a:rPr>
              <a:t>yazılıb</a:t>
            </a:r>
            <a:r>
              <a:rPr lang="tr" sz="2000" dirty="0">
                <a:cs typeface="Arial"/>
              </a:rPr>
              <a:t>, bunlardan 4-ü </a:t>
            </a:r>
            <a:r>
              <a:rPr lang="tr" sz="2000" dirty="0" err="1">
                <a:cs typeface="Arial"/>
              </a:rPr>
              <a:t>tədris</a:t>
            </a:r>
            <a:r>
              <a:rPr lang="tr" sz="2000" dirty="0">
                <a:cs typeface="Arial"/>
              </a:rPr>
              <a:t> </a:t>
            </a:r>
            <a:r>
              <a:rPr lang="tr" sz="2000" dirty="0" err="1">
                <a:cs typeface="Arial"/>
              </a:rPr>
              <a:t>vəsaiti</a:t>
            </a:r>
            <a:r>
              <a:rPr lang="tr" sz="2000" dirty="0">
                <a:cs typeface="Arial"/>
              </a:rPr>
              <a:t>, 20-si </a:t>
            </a:r>
            <a:r>
              <a:rPr lang="tr" sz="2000" dirty="0" err="1">
                <a:cs typeface="Arial"/>
              </a:rPr>
              <a:t>elmi</a:t>
            </a:r>
            <a:r>
              <a:rPr lang="tr" sz="2000" dirty="0">
                <a:cs typeface="Arial"/>
              </a:rPr>
              <a:t> </a:t>
            </a:r>
            <a:r>
              <a:rPr lang="tr" sz="2000" dirty="0" err="1">
                <a:cs typeface="Arial"/>
              </a:rPr>
              <a:t>kütləvi</a:t>
            </a:r>
            <a:r>
              <a:rPr lang="tr" sz="2000" dirty="0">
                <a:cs typeface="Arial"/>
              </a:rPr>
              <a:t> </a:t>
            </a:r>
            <a:r>
              <a:rPr lang="tr" sz="2000" dirty="0" err="1">
                <a:cs typeface="Arial"/>
              </a:rPr>
              <a:t>broşurolardır</a:t>
            </a:r>
            <a:r>
              <a:rPr lang="tr" sz="2000" dirty="0">
                <a:cs typeface="Arial"/>
              </a:rPr>
              <a:t>. F. </a:t>
            </a:r>
            <a:r>
              <a:rPr lang="tr" sz="2000" dirty="0" err="1">
                <a:cs typeface="Arial"/>
              </a:rPr>
              <a:t>Məlikovun</a:t>
            </a:r>
            <a:r>
              <a:rPr lang="tr" sz="2000" dirty="0">
                <a:cs typeface="Arial"/>
              </a:rPr>
              <a:t> </a:t>
            </a:r>
            <a:r>
              <a:rPr lang="tr" sz="2000" dirty="0" err="1">
                <a:cs typeface="Arial"/>
              </a:rPr>
              <a:t>elmi-tədqiqat</a:t>
            </a:r>
            <a:r>
              <a:rPr lang="tr" sz="2000" dirty="0">
                <a:cs typeface="Arial"/>
              </a:rPr>
              <a:t> </a:t>
            </a:r>
            <a:r>
              <a:rPr lang="tr" sz="2000" dirty="0" err="1">
                <a:cs typeface="Arial"/>
              </a:rPr>
              <a:t>işləri</a:t>
            </a:r>
            <a:r>
              <a:rPr lang="tr" sz="2000" dirty="0">
                <a:cs typeface="Arial"/>
              </a:rPr>
              <a:t> </a:t>
            </a:r>
            <a:r>
              <a:rPr lang="tr" sz="2000" dirty="0" err="1">
                <a:cs typeface="Arial"/>
              </a:rPr>
              <a:t>qoyunçuluğun</a:t>
            </a:r>
            <a:r>
              <a:rPr lang="tr" sz="2000" dirty="0">
                <a:cs typeface="Arial"/>
              </a:rPr>
              <a:t> </a:t>
            </a:r>
            <a:r>
              <a:rPr lang="tr" sz="2000" dirty="0" err="1">
                <a:cs typeface="Arial"/>
              </a:rPr>
              <a:t>aktual</a:t>
            </a:r>
            <a:r>
              <a:rPr lang="tr" sz="2000" dirty="0">
                <a:cs typeface="Arial"/>
              </a:rPr>
              <a:t> </a:t>
            </a:r>
            <a:r>
              <a:rPr lang="tr" sz="2000" dirty="0" err="1">
                <a:cs typeface="Arial"/>
              </a:rPr>
              <a:t>məsələlərinə</a:t>
            </a:r>
            <a:r>
              <a:rPr lang="tr" sz="2000" dirty="0">
                <a:cs typeface="Arial"/>
              </a:rPr>
              <a:t> </a:t>
            </a:r>
            <a:r>
              <a:rPr lang="tr" sz="2000" dirty="0" err="1">
                <a:cs typeface="Arial"/>
              </a:rPr>
              <a:t>həsr</a:t>
            </a:r>
            <a:r>
              <a:rPr lang="tr" sz="2000" dirty="0">
                <a:cs typeface="Arial"/>
              </a:rPr>
              <a:t> </a:t>
            </a:r>
            <a:r>
              <a:rPr lang="tr" sz="2000" dirty="0" err="1">
                <a:cs typeface="Arial"/>
              </a:rPr>
              <a:t>edilib</a:t>
            </a:r>
            <a:r>
              <a:rPr lang="tr" sz="2000" dirty="0">
                <a:cs typeface="Arial"/>
              </a:rPr>
              <a:t>.</a:t>
            </a:r>
            <a:br>
              <a:rPr lang="tr" sz="2000" dirty="0">
                <a:cs typeface="Arial"/>
              </a:rPr>
            </a:br>
            <a:r>
              <a:rPr lang="tr" sz="2000" dirty="0">
                <a:cs typeface="Arial"/>
              </a:rPr>
              <a:t> </a:t>
            </a:r>
            <a:br>
              <a:rPr lang="tr" sz="2000" dirty="0">
                <a:cs typeface="Arial"/>
              </a:rPr>
            </a:br>
            <a:endParaRPr lang="tr" dirty="0">
              <a:cs typeface="Arial"/>
            </a:endParaRPr>
          </a:p>
        </p:txBody>
      </p:sp>
      <p:pic>
        <p:nvPicPr>
          <p:cNvPr id="8" name="Resim 8" descr="koyun, hayvan, memeli, açık hava içeren bir resim&#10;&#10;Çok yüksek güvenilirlikle oluşturulmuş açıklama">
            <a:extLst>
              <a:ext uri="{FF2B5EF4-FFF2-40B4-BE49-F238E27FC236}">
                <a16:creationId xmlns="" xmlns:a16="http://schemas.microsoft.com/office/drawing/2014/main" id="{C00AC471-7848-4A25-BF52-2125D3BCE6D1}"/>
              </a:ext>
            </a:extLst>
          </p:cNvPr>
          <p:cNvPicPr>
            <a:picLocks noGrp="1" noChangeAspect="1"/>
          </p:cNvPicPr>
          <p:nvPr>
            <p:ph idx="1"/>
          </p:nvPr>
        </p:nvPicPr>
        <p:blipFill>
          <a:blip r:embed="rId2" cstate="print"/>
          <a:stretch>
            <a:fillRect/>
          </a:stretch>
        </p:blipFill>
        <p:spPr>
          <a:xfrm>
            <a:off x="1924184" y="3756815"/>
            <a:ext cx="2857500" cy="2857500"/>
          </a:xfrm>
          <a:prstGeom prst="rect">
            <a:avLst/>
          </a:prstGeom>
        </p:spPr>
      </p:pic>
    </p:spTree>
    <p:extLst>
      <p:ext uri="{BB962C8B-B14F-4D97-AF65-F5344CB8AC3E}">
        <p14:creationId xmlns:p14="http://schemas.microsoft.com/office/powerpoint/2010/main" val="1715533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3FE2E56-93AE-4831-8A91-E2CFE0FF8477}"/>
              </a:ext>
            </a:extLst>
          </p:cNvPr>
          <p:cNvSpPr>
            <a:spLocks noGrp="1"/>
          </p:cNvSpPr>
          <p:nvPr>
            <p:ph type="title"/>
          </p:nvPr>
        </p:nvSpPr>
        <p:spPr>
          <a:xfrm>
            <a:off x="-470059" y="283123"/>
            <a:ext cx="7958331" cy="1077229"/>
          </a:xfrm>
        </p:spPr>
        <p:txBody>
          <a:bodyPr/>
          <a:lstStyle/>
          <a:p>
            <a:r>
              <a:rPr lang="tr-TR" dirty="0" smtClean="0">
                <a:cs typeface="Arial"/>
              </a:rPr>
              <a:t>İ</a:t>
            </a:r>
            <a:r>
              <a:rPr lang="en-US" dirty="0" err="1" smtClean="0">
                <a:cs typeface="Arial"/>
              </a:rPr>
              <a:t>lyas</a:t>
            </a:r>
            <a:r>
              <a:rPr lang="en-US" dirty="0" smtClean="0">
                <a:cs typeface="Arial"/>
              </a:rPr>
              <a:t>  </a:t>
            </a:r>
            <a:r>
              <a:rPr lang="tr-TR" dirty="0" smtClean="0">
                <a:cs typeface="Arial"/>
              </a:rPr>
              <a:t>Abdullayev</a:t>
            </a:r>
            <a:endParaRPr lang="tr-TR" dirty="0"/>
          </a:p>
        </p:txBody>
      </p:sp>
      <p:sp>
        <p:nvSpPr>
          <p:cNvPr id="3" name="İçerik Yer Tutucusu 2">
            <a:extLst>
              <a:ext uri="{FF2B5EF4-FFF2-40B4-BE49-F238E27FC236}">
                <a16:creationId xmlns="" xmlns:a16="http://schemas.microsoft.com/office/drawing/2014/main" id="{5B7EE79C-A282-4B9F-B22A-ADE0C108E3F7}"/>
              </a:ext>
            </a:extLst>
          </p:cNvPr>
          <p:cNvSpPr>
            <a:spLocks noGrp="1"/>
          </p:cNvSpPr>
          <p:nvPr>
            <p:ph idx="1"/>
          </p:nvPr>
        </p:nvSpPr>
        <p:spPr>
          <a:xfrm>
            <a:off x="4667004" y="1294411"/>
            <a:ext cx="6590804" cy="4762004"/>
          </a:xfrm>
        </p:spPr>
        <p:txBody>
          <a:bodyPr vert="horz" lIns="91440" tIns="45720" rIns="91440" bIns="45720" rtlCol="0" anchor="ctr">
            <a:noAutofit/>
          </a:bodyPr>
          <a:lstStyle/>
          <a:p>
            <a:pPr marL="344170" indent="-337820"/>
            <a:r>
              <a:rPr lang="tr-TR" sz="2400" dirty="0">
                <a:cs typeface="Arial"/>
              </a:rPr>
              <a:t>Akademik </a:t>
            </a:r>
            <a:r>
              <a:rPr lang="tr-TR" sz="2400" dirty="0" err="1">
                <a:cs typeface="Arial"/>
              </a:rPr>
              <a:t>İ.K.Abdullayev</a:t>
            </a:r>
            <a:r>
              <a:rPr lang="tr-TR" sz="2400" dirty="0">
                <a:cs typeface="Arial"/>
              </a:rPr>
              <a:t> </a:t>
            </a:r>
            <a:r>
              <a:rPr lang="tr-TR" sz="2400" dirty="0" err="1">
                <a:cs typeface="Arial"/>
              </a:rPr>
              <a:t>əməkdaşları</a:t>
            </a:r>
            <a:r>
              <a:rPr lang="tr-TR" sz="2400" dirty="0">
                <a:cs typeface="Arial"/>
              </a:rPr>
              <a:t> </a:t>
            </a:r>
            <a:r>
              <a:rPr lang="tr-TR" sz="2400" dirty="0" err="1">
                <a:cs typeface="Arial"/>
              </a:rPr>
              <a:t>ilə</a:t>
            </a:r>
            <a:r>
              <a:rPr lang="tr-TR" sz="2400" dirty="0">
                <a:cs typeface="Arial"/>
              </a:rPr>
              <a:t> </a:t>
            </a:r>
            <a:r>
              <a:rPr lang="tr-TR" sz="2400" dirty="0" err="1">
                <a:cs typeface="Arial"/>
              </a:rPr>
              <a:t>birlikdə</a:t>
            </a:r>
            <a:r>
              <a:rPr lang="tr-TR" sz="2400" dirty="0">
                <a:cs typeface="Arial"/>
              </a:rPr>
              <a:t> </a:t>
            </a:r>
            <a:r>
              <a:rPr lang="tr-TR" sz="2400" dirty="0" err="1">
                <a:cs typeface="Arial"/>
              </a:rPr>
              <a:t>eksperimental</a:t>
            </a:r>
            <a:r>
              <a:rPr lang="tr-TR" sz="2400" dirty="0">
                <a:cs typeface="Arial"/>
              </a:rPr>
              <a:t> </a:t>
            </a:r>
            <a:r>
              <a:rPr lang="tr-TR" sz="2400" dirty="0" err="1">
                <a:cs typeface="Arial"/>
              </a:rPr>
              <a:t>mutagenez</a:t>
            </a:r>
            <a:r>
              <a:rPr lang="tr-TR" sz="2400" dirty="0">
                <a:cs typeface="Arial"/>
              </a:rPr>
              <a:t> yolu </a:t>
            </a:r>
            <a:r>
              <a:rPr lang="tr-TR" sz="2400" dirty="0" err="1">
                <a:cs typeface="Arial"/>
              </a:rPr>
              <a:t>ilə</a:t>
            </a:r>
            <a:r>
              <a:rPr lang="tr-TR" sz="2400" dirty="0">
                <a:cs typeface="Arial"/>
              </a:rPr>
              <a:t> bir sıra </a:t>
            </a:r>
            <a:r>
              <a:rPr lang="tr-TR" sz="2400" dirty="0" err="1">
                <a:cs typeface="Arial"/>
              </a:rPr>
              <a:t>qiymətli</a:t>
            </a:r>
            <a:r>
              <a:rPr lang="tr-TR" sz="2400" dirty="0">
                <a:cs typeface="Arial"/>
              </a:rPr>
              <a:t> üzüm </a:t>
            </a:r>
            <a:r>
              <a:rPr lang="tr-TR" sz="2400" dirty="0" err="1">
                <a:cs typeface="Arial"/>
              </a:rPr>
              <a:t>sort</a:t>
            </a:r>
            <a:r>
              <a:rPr lang="tr-TR" sz="2400" dirty="0">
                <a:cs typeface="Arial"/>
              </a:rPr>
              <a:t> </a:t>
            </a:r>
            <a:r>
              <a:rPr lang="tr-TR" sz="2400" dirty="0" err="1">
                <a:cs typeface="Arial"/>
              </a:rPr>
              <a:t>və</a:t>
            </a:r>
            <a:r>
              <a:rPr lang="tr-TR" sz="2400" dirty="0">
                <a:cs typeface="Arial"/>
              </a:rPr>
              <a:t> formaları(</a:t>
            </a:r>
            <a:r>
              <a:rPr lang="tr-TR" sz="2400" dirty="0" err="1">
                <a:cs typeface="Arial"/>
              </a:rPr>
              <a:t>Şərabi,Fəraşi,Ətirli,Fikrəti,Məlahətli,Aynuri</a:t>
            </a:r>
            <a:r>
              <a:rPr lang="tr-TR" sz="2400" dirty="0">
                <a:cs typeface="Arial"/>
              </a:rPr>
              <a:t> </a:t>
            </a:r>
            <a:r>
              <a:rPr lang="tr-TR" sz="2400" dirty="0" err="1">
                <a:cs typeface="Arial"/>
              </a:rPr>
              <a:t>və</a:t>
            </a:r>
            <a:r>
              <a:rPr lang="tr-TR" sz="2400" dirty="0">
                <a:cs typeface="Arial"/>
              </a:rPr>
              <a:t> s.)</a:t>
            </a:r>
            <a:r>
              <a:rPr lang="tr-TR" sz="2400" dirty="0" err="1">
                <a:cs typeface="Arial"/>
              </a:rPr>
              <a:t>yaradılmışdır.Azərbaycan</a:t>
            </a:r>
            <a:r>
              <a:rPr lang="tr-TR" sz="2400" dirty="0">
                <a:cs typeface="Arial"/>
              </a:rPr>
              <a:t> </a:t>
            </a:r>
            <a:r>
              <a:rPr lang="tr-TR" sz="2400" dirty="0" err="1">
                <a:cs typeface="Arial"/>
              </a:rPr>
              <a:t>elminin</a:t>
            </a:r>
            <a:r>
              <a:rPr lang="tr-TR" sz="2400" dirty="0">
                <a:cs typeface="Arial"/>
              </a:rPr>
              <a:t> inkişafında </a:t>
            </a:r>
            <a:r>
              <a:rPr lang="tr-TR" sz="2400" dirty="0" err="1">
                <a:cs typeface="Arial"/>
              </a:rPr>
              <a:t>böyük</a:t>
            </a:r>
            <a:r>
              <a:rPr lang="tr-TR" sz="2400" dirty="0">
                <a:cs typeface="Arial"/>
              </a:rPr>
              <a:t> </a:t>
            </a:r>
            <a:r>
              <a:rPr lang="tr-TR" sz="2400" dirty="0" err="1">
                <a:cs typeface="Arial"/>
              </a:rPr>
              <a:t>xidmətləri</a:t>
            </a:r>
            <a:r>
              <a:rPr lang="tr-TR" sz="2400" dirty="0">
                <a:cs typeface="Arial"/>
              </a:rPr>
              <a:t> olan </a:t>
            </a:r>
            <a:r>
              <a:rPr lang="tr-TR" sz="2400" dirty="0" err="1">
                <a:cs typeface="Arial"/>
              </a:rPr>
              <a:t>görkəmli</a:t>
            </a:r>
            <a:r>
              <a:rPr lang="tr-TR" sz="2400" dirty="0">
                <a:cs typeface="Arial"/>
              </a:rPr>
              <a:t> </a:t>
            </a:r>
            <a:r>
              <a:rPr lang="tr-TR" sz="2400" dirty="0" err="1">
                <a:cs typeface="Arial"/>
              </a:rPr>
              <a:t>alimlər</a:t>
            </a:r>
            <a:r>
              <a:rPr lang="tr-TR" sz="2400" dirty="0">
                <a:cs typeface="Arial"/>
              </a:rPr>
              <a:t> sırasında dünya </a:t>
            </a:r>
            <a:r>
              <a:rPr lang="tr-TR" sz="2400" dirty="0" err="1">
                <a:cs typeface="Arial"/>
              </a:rPr>
              <a:t>şöhrətli</a:t>
            </a:r>
            <a:r>
              <a:rPr lang="tr-TR" sz="2400" dirty="0">
                <a:cs typeface="Arial"/>
              </a:rPr>
              <a:t> </a:t>
            </a:r>
            <a:r>
              <a:rPr lang="tr-TR" sz="2400" dirty="0" err="1">
                <a:cs typeface="Arial"/>
              </a:rPr>
              <a:t>seleksiyaçı</a:t>
            </a:r>
            <a:r>
              <a:rPr lang="tr-TR" sz="2400" dirty="0">
                <a:cs typeface="Arial"/>
              </a:rPr>
              <a:t> </a:t>
            </a:r>
            <a:r>
              <a:rPr lang="tr-TR" sz="2400" dirty="0" err="1">
                <a:cs typeface="Arial"/>
              </a:rPr>
              <a:t>alim,ölkəmizdə</a:t>
            </a:r>
            <a:r>
              <a:rPr lang="tr-TR" sz="2400" dirty="0">
                <a:cs typeface="Arial"/>
              </a:rPr>
              <a:t> </a:t>
            </a:r>
            <a:r>
              <a:rPr lang="tr-TR" sz="2400" dirty="0" err="1">
                <a:cs typeface="Arial"/>
              </a:rPr>
              <a:t>biologiya</a:t>
            </a:r>
            <a:r>
              <a:rPr lang="tr-TR" sz="2400" dirty="0">
                <a:cs typeface="Arial"/>
              </a:rPr>
              <a:t> </a:t>
            </a:r>
            <a:r>
              <a:rPr lang="tr-TR" sz="2400" dirty="0" err="1">
                <a:cs typeface="Arial"/>
              </a:rPr>
              <a:t>və</a:t>
            </a:r>
            <a:r>
              <a:rPr lang="tr-TR" sz="2400" dirty="0">
                <a:cs typeface="Arial"/>
              </a:rPr>
              <a:t> </a:t>
            </a:r>
            <a:r>
              <a:rPr lang="tr-TR" sz="2400" dirty="0" err="1">
                <a:cs typeface="Arial"/>
              </a:rPr>
              <a:t>aqrar</a:t>
            </a:r>
            <a:r>
              <a:rPr lang="tr-TR" sz="2400" dirty="0">
                <a:cs typeface="Arial"/>
              </a:rPr>
              <a:t> </a:t>
            </a:r>
            <a:r>
              <a:rPr lang="tr-TR" sz="2400" dirty="0" err="1">
                <a:cs typeface="Arial"/>
              </a:rPr>
              <a:t>elminin</a:t>
            </a:r>
            <a:r>
              <a:rPr lang="tr-TR" sz="2400" dirty="0">
                <a:cs typeface="Arial"/>
              </a:rPr>
              <a:t> </a:t>
            </a:r>
            <a:r>
              <a:rPr lang="tr-TR" sz="2400" dirty="0" err="1">
                <a:cs typeface="Arial"/>
              </a:rPr>
              <a:t>görkəmli</a:t>
            </a:r>
            <a:r>
              <a:rPr lang="tr-TR" sz="2400" dirty="0">
                <a:cs typeface="Arial"/>
              </a:rPr>
              <a:t> </a:t>
            </a:r>
            <a:r>
              <a:rPr lang="tr-TR" sz="2400" dirty="0" err="1">
                <a:cs typeface="Arial"/>
              </a:rPr>
              <a:t>nümayəndəsi</a:t>
            </a:r>
            <a:r>
              <a:rPr lang="tr-TR" sz="2400" dirty="0">
                <a:cs typeface="Arial"/>
              </a:rPr>
              <a:t> ,</a:t>
            </a:r>
            <a:r>
              <a:rPr lang="tr-TR" sz="2400" dirty="0" err="1">
                <a:cs typeface="Arial"/>
              </a:rPr>
              <a:t>Əməkdar</a:t>
            </a:r>
            <a:r>
              <a:rPr lang="tr-TR" sz="2400" dirty="0">
                <a:cs typeface="Arial"/>
              </a:rPr>
              <a:t> </a:t>
            </a:r>
            <a:r>
              <a:rPr lang="tr-TR" sz="2400" dirty="0" err="1">
                <a:cs typeface="Arial"/>
              </a:rPr>
              <a:t>Elm</a:t>
            </a:r>
            <a:r>
              <a:rPr lang="tr-TR" sz="2400" dirty="0">
                <a:cs typeface="Arial"/>
              </a:rPr>
              <a:t> </a:t>
            </a:r>
            <a:r>
              <a:rPr lang="tr-TR" sz="2400" dirty="0" err="1">
                <a:cs typeface="Arial"/>
              </a:rPr>
              <a:t>xadimi</a:t>
            </a:r>
            <a:r>
              <a:rPr lang="tr-TR" sz="2400" dirty="0">
                <a:cs typeface="Arial"/>
              </a:rPr>
              <a:t> </a:t>
            </a:r>
            <a:r>
              <a:rPr lang="tr-TR" sz="2400" dirty="0" err="1">
                <a:cs typeface="Arial"/>
              </a:rPr>
              <a:t>İ.K.Abdullayevin</a:t>
            </a:r>
            <a:r>
              <a:rPr lang="tr-TR" sz="2400" dirty="0">
                <a:cs typeface="Arial"/>
              </a:rPr>
              <a:t> </a:t>
            </a:r>
            <a:r>
              <a:rPr lang="tr-TR" sz="2400" dirty="0" err="1">
                <a:cs typeface="Arial"/>
              </a:rPr>
              <a:t>xüsusi</a:t>
            </a:r>
            <a:r>
              <a:rPr lang="tr-TR" sz="2400" dirty="0">
                <a:cs typeface="Arial"/>
              </a:rPr>
              <a:t> yeri var.O,1996-cı </a:t>
            </a:r>
            <a:r>
              <a:rPr lang="tr-TR" sz="2400" dirty="0" err="1">
                <a:cs typeface="Arial"/>
              </a:rPr>
              <a:t>ildə</a:t>
            </a:r>
            <a:r>
              <a:rPr lang="tr-TR" sz="2400" dirty="0">
                <a:cs typeface="Arial"/>
              </a:rPr>
              <a:t>  tut  bitkisinin yeni </a:t>
            </a:r>
            <a:r>
              <a:rPr lang="tr-TR" sz="2400" dirty="0" err="1">
                <a:cs typeface="Arial"/>
              </a:rPr>
              <a:t>poliploid</a:t>
            </a:r>
            <a:r>
              <a:rPr lang="tr-TR" sz="2400" dirty="0">
                <a:cs typeface="Arial"/>
              </a:rPr>
              <a:t> formasını </a:t>
            </a:r>
            <a:r>
              <a:rPr lang="tr-TR" sz="2400" dirty="0" err="1">
                <a:cs typeface="Arial"/>
              </a:rPr>
              <a:t>kəşf</a:t>
            </a:r>
            <a:r>
              <a:rPr lang="tr-TR" sz="2400" dirty="0">
                <a:cs typeface="Arial"/>
              </a:rPr>
              <a:t> </a:t>
            </a:r>
            <a:r>
              <a:rPr lang="tr-TR" sz="2400" dirty="0" err="1">
                <a:cs typeface="Arial"/>
              </a:rPr>
              <a:t>etmişdir</a:t>
            </a:r>
            <a:endParaRPr lang="tr-TR" sz="2400" dirty="0">
              <a:cs typeface="Arial"/>
            </a:endParaRPr>
          </a:p>
          <a:p>
            <a:pPr marL="344170" indent="-337820"/>
            <a:endParaRPr lang="tr-TR" sz="2400" dirty="0">
              <a:cs typeface="Arial"/>
            </a:endParaRPr>
          </a:p>
        </p:txBody>
      </p:sp>
      <p:pic>
        <p:nvPicPr>
          <p:cNvPr id="6146" name="Picture 2" descr="ÐÐ°ÑÑÐ¸Ð½ÐºÐ¸ Ð¿Ð¾ Ð·Ð°Ð¿ÑÐ¾ÑÑ ilyas abdullayev"/>
          <p:cNvPicPr>
            <a:picLocks noChangeAspect="1" noChangeArrowheads="1"/>
          </p:cNvPicPr>
          <p:nvPr/>
        </p:nvPicPr>
        <p:blipFill>
          <a:blip r:embed="rId2" cstate="print"/>
          <a:srcRect/>
          <a:stretch>
            <a:fillRect/>
          </a:stretch>
        </p:blipFill>
        <p:spPr bwMode="auto">
          <a:xfrm>
            <a:off x="1377537" y="1170276"/>
            <a:ext cx="3026808" cy="4114243"/>
          </a:xfrm>
          <a:prstGeom prst="rect">
            <a:avLst/>
          </a:prstGeom>
          <a:noFill/>
        </p:spPr>
      </p:pic>
    </p:spTree>
    <p:extLst>
      <p:ext uri="{BB962C8B-B14F-4D97-AF65-F5344CB8AC3E}">
        <p14:creationId xmlns:p14="http://schemas.microsoft.com/office/powerpoint/2010/main" val="3691537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meyve içeren bir resim&#10;&#10;Yüksek güvenilirlikle oluşturulmuş açıklama">
            <a:extLst>
              <a:ext uri="{FF2B5EF4-FFF2-40B4-BE49-F238E27FC236}">
                <a16:creationId xmlns="" xmlns:a16="http://schemas.microsoft.com/office/drawing/2014/main" id="{5EC732B0-99BB-4A13-91BD-4F26DF7B0855}"/>
              </a:ext>
            </a:extLst>
          </p:cNvPr>
          <p:cNvPicPr>
            <a:picLocks noChangeAspect="1"/>
          </p:cNvPicPr>
          <p:nvPr/>
        </p:nvPicPr>
        <p:blipFill>
          <a:blip r:embed="rId2" cstate="print"/>
          <a:stretch>
            <a:fillRect/>
          </a:stretch>
        </p:blipFill>
        <p:spPr>
          <a:xfrm>
            <a:off x="1117600" y="211138"/>
            <a:ext cx="4453465" cy="3523191"/>
          </a:xfrm>
          <a:prstGeom prst="rect">
            <a:avLst/>
          </a:prstGeom>
        </p:spPr>
      </p:pic>
      <p:pic>
        <p:nvPicPr>
          <p:cNvPr id="4" name="Resim 4">
            <a:extLst>
              <a:ext uri="{FF2B5EF4-FFF2-40B4-BE49-F238E27FC236}">
                <a16:creationId xmlns="" xmlns:a16="http://schemas.microsoft.com/office/drawing/2014/main" id="{EFBF01F7-4418-423F-BAEE-1C2B3A00078A}"/>
              </a:ext>
            </a:extLst>
          </p:cNvPr>
          <p:cNvPicPr>
            <a:picLocks noChangeAspect="1"/>
          </p:cNvPicPr>
          <p:nvPr/>
        </p:nvPicPr>
        <p:blipFill>
          <a:blip r:embed="rId3" cstate="print"/>
          <a:stretch>
            <a:fillRect/>
          </a:stretch>
        </p:blipFill>
        <p:spPr>
          <a:xfrm>
            <a:off x="5645988" y="231495"/>
            <a:ext cx="5257360" cy="3530278"/>
          </a:xfrm>
          <a:prstGeom prst="rect">
            <a:avLst/>
          </a:prstGeom>
        </p:spPr>
      </p:pic>
      <p:pic>
        <p:nvPicPr>
          <p:cNvPr id="5122" name="Picture 2" descr="ÐÐ°ÑÑÐ¸Ð½ÐºÐ¸ Ð¿Ð¾ Ð·Ð°Ð¿ÑÐ¾ÑÑ tut bitkisi"/>
          <p:cNvPicPr>
            <a:picLocks noChangeAspect="1" noChangeArrowheads="1"/>
          </p:cNvPicPr>
          <p:nvPr/>
        </p:nvPicPr>
        <p:blipFill>
          <a:blip r:embed="rId4" cstate="print"/>
          <a:srcRect/>
          <a:stretch>
            <a:fillRect/>
          </a:stretch>
        </p:blipFill>
        <p:spPr bwMode="auto">
          <a:xfrm>
            <a:off x="1145894" y="3857836"/>
            <a:ext cx="4479402" cy="2681861"/>
          </a:xfrm>
          <a:prstGeom prst="rect">
            <a:avLst/>
          </a:prstGeom>
          <a:noFill/>
        </p:spPr>
      </p:pic>
      <p:pic>
        <p:nvPicPr>
          <p:cNvPr id="5124" name="Picture 4" descr="ÐÐ°ÑÑÐ¸Ð½ÐºÐ¸ Ð¿Ð¾ Ð·Ð°Ð¿ÑÐ¾ÑÑ tut bitkisi"/>
          <p:cNvPicPr>
            <a:picLocks noChangeAspect="1" noChangeArrowheads="1"/>
          </p:cNvPicPr>
          <p:nvPr/>
        </p:nvPicPr>
        <p:blipFill>
          <a:blip r:embed="rId5" cstate="print"/>
          <a:srcRect/>
          <a:stretch>
            <a:fillRect/>
          </a:stretch>
        </p:blipFill>
        <p:spPr bwMode="auto">
          <a:xfrm>
            <a:off x="5683170" y="3842991"/>
            <a:ext cx="5208607" cy="2696705"/>
          </a:xfrm>
          <a:prstGeom prst="rect">
            <a:avLst/>
          </a:prstGeom>
          <a:noFill/>
        </p:spPr>
      </p:pic>
    </p:spTree>
    <p:extLst>
      <p:ext uri="{BB962C8B-B14F-4D97-AF65-F5344CB8AC3E}">
        <p14:creationId xmlns:p14="http://schemas.microsoft.com/office/powerpoint/2010/main" val="1276120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C10824C-B8DD-4FE6-9DE2-300D885466B4}"/>
              </a:ext>
            </a:extLst>
          </p:cNvPr>
          <p:cNvSpPr>
            <a:spLocks noGrp="1"/>
          </p:cNvSpPr>
          <p:nvPr>
            <p:ph type="title"/>
          </p:nvPr>
        </p:nvSpPr>
        <p:spPr>
          <a:xfrm>
            <a:off x="-571659" y="215390"/>
            <a:ext cx="7958331" cy="1077229"/>
          </a:xfrm>
        </p:spPr>
        <p:txBody>
          <a:bodyPr/>
          <a:lstStyle/>
          <a:p>
            <a:r>
              <a:rPr lang="tr-TR" dirty="0" err="1">
                <a:cs typeface="Arial"/>
              </a:rPr>
              <a:t>Nəcəf</a:t>
            </a:r>
            <a:r>
              <a:rPr lang="tr-TR" dirty="0">
                <a:cs typeface="Arial"/>
              </a:rPr>
              <a:t> </a:t>
            </a:r>
            <a:r>
              <a:rPr lang="tr-TR" dirty="0" err="1">
                <a:cs typeface="Arial"/>
              </a:rPr>
              <a:t>Nəcəfov</a:t>
            </a:r>
            <a:endParaRPr lang="tr-TR" dirty="0" err="1"/>
          </a:p>
        </p:txBody>
      </p:sp>
      <p:pic>
        <p:nvPicPr>
          <p:cNvPr id="3" name="Resim 3" descr="kişi, adam, iç mekan, duvar içeren bir resim&#10;&#10;Çok yüksek güvenilirlikle oluşturulmuş açıklama">
            <a:extLst>
              <a:ext uri="{FF2B5EF4-FFF2-40B4-BE49-F238E27FC236}">
                <a16:creationId xmlns="" xmlns:a16="http://schemas.microsoft.com/office/drawing/2014/main" id="{642519FC-297B-43ED-B66C-892C0EDA5C3F}"/>
              </a:ext>
            </a:extLst>
          </p:cNvPr>
          <p:cNvPicPr>
            <a:picLocks noChangeAspect="1"/>
          </p:cNvPicPr>
          <p:nvPr/>
        </p:nvPicPr>
        <p:blipFill>
          <a:blip r:embed="rId2" cstate="print"/>
          <a:stretch>
            <a:fillRect/>
          </a:stretch>
        </p:blipFill>
        <p:spPr>
          <a:xfrm>
            <a:off x="1185333" y="1110721"/>
            <a:ext cx="3285066" cy="3942291"/>
          </a:xfrm>
          <a:prstGeom prst="rect">
            <a:avLst/>
          </a:prstGeom>
        </p:spPr>
      </p:pic>
      <p:pic>
        <p:nvPicPr>
          <p:cNvPr id="5" name="Resim 5" descr="açık hava, koyun, memeli, çayır içeren bir resim&#10;&#10;Çok yüksek güvenilirlikle oluşturulmuş açıklama">
            <a:extLst>
              <a:ext uri="{FF2B5EF4-FFF2-40B4-BE49-F238E27FC236}">
                <a16:creationId xmlns="" xmlns:a16="http://schemas.microsoft.com/office/drawing/2014/main" id="{2CCCEB22-BC0C-40D4-85AC-E90E00B9F8D1}"/>
              </a:ext>
            </a:extLst>
          </p:cNvPr>
          <p:cNvPicPr>
            <a:picLocks noChangeAspect="1"/>
          </p:cNvPicPr>
          <p:nvPr/>
        </p:nvPicPr>
        <p:blipFill>
          <a:blip r:embed="rId3" cstate="print"/>
          <a:stretch>
            <a:fillRect/>
          </a:stretch>
        </p:blipFill>
        <p:spPr>
          <a:xfrm>
            <a:off x="5875866" y="1721381"/>
            <a:ext cx="4825999" cy="4126440"/>
          </a:xfrm>
          <a:prstGeom prst="rect">
            <a:avLst/>
          </a:prstGeom>
        </p:spPr>
      </p:pic>
    </p:spTree>
    <p:extLst>
      <p:ext uri="{BB962C8B-B14F-4D97-AF65-F5344CB8AC3E}">
        <p14:creationId xmlns:p14="http://schemas.microsoft.com/office/powerpoint/2010/main" val="3971675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8E6729F-BD07-4410-BC89-64040104576E}"/>
              </a:ext>
            </a:extLst>
          </p:cNvPr>
          <p:cNvSpPr>
            <a:spLocks noGrp="1"/>
          </p:cNvSpPr>
          <p:nvPr>
            <p:ph type="title"/>
          </p:nvPr>
        </p:nvSpPr>
        <p:spPr/>
        <p:txBody>
          <a:bodyPr vert="horz" lIns="91440" tIns="45720" rIns="91440" bIns="45720" rtlCol="0" anchor="t">
            <a:noAutofit/>
          </a:bodyPr>
          <a:lstStyle/>
          <a:p>
            <a:r>
              <a:rPr lang="tr-TR" sz="2400" err="1">
                <a:solidFill>
                  <a:srgbClr val="F2F2F2"/>
                </a:solidFill>
                <a:latin typeface="Arial"/>
                <a:ea typeface="Arial"/>
                <a:cs typeface="Arial"/>
              </a:rPr>
              <a:t>Nəcəf</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Nəcəfov</a:t>
            </a:r>
            <a:r>
              <a:rPr lang="tr-TR" sz="2400" dirty="0">
                <a:solidFill>
                  <a:srgbClr val="F2F2F2"/>
                </a:solidFill>
                <a:latin typeface="Arial"/>
                <a:ea typeface="Arial"/>
                <a:cs typeface="Arial"/>
              </a:rPr>
              <a:t> </a:t>
            </a:r>
            <a:r>
              <a:rPr lang="tr-TR" sz="2400" dirty="0">
                <a:solidFill>
                  <a:srgbClr val="F2F2F2"/>
                </a:solidFill>
                <a:latin typeface="Arial"/>
                <a:ea typeface="Arial"/>
                <a:cs typeface="Arial"/>
                <a:hlinkClick r:id="rId2" tooltip="16 may"/>
              </a:rPr>
              <a:t>16 may</a:t>
            </a:r>
            <a:r>
              <a:rPr lang="tr-TR" sz="2400" dirty="0">
                <a:solidFill>
                  <a:srgbClr val="F2F2F2"/>
                </a:solidFill>
                <a:latin typeface="Arial"/>
                <a:ea typeface="Arial"/>
                <a:cs typeface="Arial"/>
              </a:rPr>
              <a:t> </a:t>
            </a:r>
            <a:r>
              <a:rPr lang="tr-TR" sz="2400" dirty="0">
                <a:solidFill>
                  <a:srgbClr val="F2F2F2"/>
                </a:solidFill>
                <a:latin typeface="Arial"/>
                <a:ea typeface="Arial"/>
                <a:cs typeface="Arial"/>
                <a:hlinkClick r:id="rId3" tooltip="1930"/>
              </a:rPr>
              <a:t>1930</a:t>
            </a:r>
            <a:r>
              <a:rPr lang="tr-TR" sz="2400" dirty="0">
                <a:solidFill>
                  <a:srgbClr val="F2F2F2"/>
                </a:solidFill>
                <a:latin typeface="Arial"/>
                <a:ea typeface="Arial"/>
                <a:cs typeface="Arial"/>
              </a:rPr>
              <a:t>-</a:t>
            </a:r>
            <a:r>
              <a:rPr lang="tr-TR" sz="2400" err="1">
                <a:solidFill>
                  <a:srgbClr val="F2F2F2"/>
                </a:solidFill>
                <a:latin typeface="Arial"/>
                <a:ea typeface="Arial"/>
                <a:cs typeface="Arial"/>
              </a:rPr>
              <a:t>cu</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ildə</a:t>
            </a:r>
            <a:r>
              <a:rPr lang="tr-TR" sz="2400" dirty="0">
                <a:solidFill>
                  <a:srgbClr val="F2F2F2"/>
                </a:solidFill>
                <a:latin typeface="Arial"/>
                <a:ea typeface="Arial"/>
                <a:cs typeface="Arial"/>
              </a:rPr>
              <a:t> </a:t>
            </a:r>
            <a:r>
              <a:rPr lang="tr-TR" sz="2400" dirty="0">
                <a:solidFill>
                  <a:srgbClr val="F2F2F2"/>
                </a:solidFill>
                <a:latin typeface="Arial"/>
                <a:ea typeface="Arial"/>
                <a:cs typeface="Arial"/>
                <a:hlinkClick r:id="rId4" tooltip="Qərbi Azərbaycan"/>
              </a:rPr>
              <a:t>Qərbi Azərbaycan</a:t>
            </a:r>
            <a:r>
              <a:rPr lang="tr-TR" sz="2400" err="1">
                <a:solidFill>
                  <a:srgbClr val="F2F2F2"/>
                </a:solidFill>
                <a:latin typeface="Arial"/>
                <a:ea typeface="Arial"/>
                <a:cs typeface="Arial"/>
              </a:rPr>
              <a:t>ın</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Qəmərli</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rayonunun</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Məsimli</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kəndində</a:t>
            </a:r>
            <a:r>
              <a:rPr lang="tr-TR" sz="2400" dirty="0">
                <a:solidFill>
                  <a:srgbClr val="F2F2F2"/>
                </a:solidFill>
                <a:latin typeface="Arial"/>
                <a:ea typeface="Arial"/>
                <a:cs typeface="Arial"/>
              </a:rPr>
              <a:t> anadan </a:t>
            </a:r>
            <a:r>
              <a:rPr lang="tr-TR" sz="2400" err="1">
                <a:solidFill>
                  <a:srgbClr val="F2F2F2"/>
                </a:solidFill>
                <a:latin typeface="Arial"/>
                <a:ea typeface="Arial"/>
                <a:cs typeface="Arial"/>
              </a:rPr>
              <a:t>olub</a:t>
            </a:r>
            <a:r>
              <a:rPr lang="tr-TR" sz="2400" dirty="0">
                <a:solidFill>
                  <a:srgbClr val="F2F2F2"/>
                </a:solidFill>
                <a:latin typeface="Arial"/>
                <a:ea typeface="Arial"/>
                <a:cs typeface="Arial"/>
              </a:rPr>
              <a:t>.</a:t>
            </a:r>
          </a:p>
          <a:p>
            <a:r>
              <a:rPr lang="tr-TR" sz="2400" err="1">
                <a:solidFill>
                  <a:srgbClr val="F2F2F2"/>
                </a:solidFill>
                <a:latin typeface="Arial"/>
                <a:ea typeface="Arial"/>
                <a:cs typeface="Arial"/>
              </a:rPr>
              <a:t>Kənd</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təsərrüfatı</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heyvanlarının</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yetişdirilməsi</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üzrə</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seleksiyaçı</a:t>
            </a:r>
            <a:r>
              <a:rPr lang="tr-TR" sz="2400" dirty="0">
                <a:solidFill>
                  <a:srgbClr val="F2F2F2"/>
                </a:solidFill>
                <a:latin typeface="Arial"/>
                <a:ea typeface="Arial"/>
                <a:cs typeface="Arial"/>
              </a:rPr>
              <a:t>-alim </a:t>
            </a:r>
            <a:r>
              <a:rPr lang="tr-TR" sz="2400" dirty="0">
                <a:solidFill>
                  <a:srgbClr val="F2F2F2"/>
                </a:solidFill>
                <a:latin typeface="Arial"/>
                <a:ea typeface="Arial"/>
                <a:cs typeface="Arial"/>
                <a:hlinkClick r:id="rId5" tooltip="Abşeron Heyvandarlıq Təcrübə Stansiyası (səhifə mövcud deyil)"/>
              </a:rPr>
              <a:t>Abşeron Heyvandarlıq Təcrübə Stansiyasın</a:t>
            </a:r>
            <a:r>
              <a:rPr lang="tr-TR" sz="2400" err="1">
                <a:solidFill>
                  <a:srgbClr val="F2F2F2"/>
                </a:solidFill>
                <a:latin typeface="Arial"/>
                <a:ea typeface="Arial"/>
                <a:cs typeface="Arial"/>
              </a:rPr>
              <a:t>ın</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əməkdaşıdır</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Kənd</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təsərrüfatı</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elmləri</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namizədi</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seleksiya</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üzrə</a:t>
            </a:r>
            <a:r>
              <a:rPr lang="tr-TR" sz="2400" dirty="0">
                <a:solidFill>
                  <a:srgbClr val="F2F2F2"/>
                </a:solidFill>
                <a:latin typeface="Arial"/>
                <a:ea typeface="Arial"/>
                <a:cs typeface="Arial"/>
              </a:rPr>
              <a:t> baş </a:t>
            </a:r>
            <a:r>
              <a:rPr lang="tr-TR" sz="2400" err="1">
                <a:solidFill>
                  <a:srgbClr val="F2F2F2"/>
                </a:solidFill>
                <a:latin typeface="Arial"/>
                <a:ea typeface="Arial"/>
                <a:cs typeface="Arial"/>
              </a:rPr>
              <a:t>elmi</a:t>
            </a:r>
            <a:r>
              <a:rPr lang="tr-TR" sz="2400" dirty="0">
                <a:solidFill>
                  <a:srgbClr val="F2F2F2"/>
                </a:solidFill>
                <a:latin typeface="Arial"/>
                <a:ea typeface="Arial"/>
                <a:cs typeface="Arial"/>
              </a:rPr>
              <a:t> işçidir. </a:t>
            </a:r>
            <a:r>
              <a:rPr lang="tr-TR" sz="2400" err="1">
                <a:solidFill>
                  <a:srgbClr val="F2F2F2"/>
                </a:solidFill>
                <a:latin typeface="Arial"/>
                <a:ea typeface="Arial"/>
                <a:cs typeface="Arial"/>
              </a:rPr>
              <a:t>Elmi</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fəaliyyətə</a:t>
            </a:r>
            <a:r>
              <a:rPr lang="tr-TR" sz="2400" dirty="0">
                <a:solidFill>
                  <a:srgbClr val="F2F2F2"/>
                </a:solidFill>
                <a:latin typeface="Arial"/>
                <a:ea typeface="Arial"/>
                <a:cs typeface="Arial"/>
              </a:rPr>
              <a:t> </a:t>
            </a:r>
            <a:r>
              <a:rPr lang="tr-TR" sz="2400" dirty="0">
                <a:solidFill>
                  <a:srgbClr val="F2F2F2"/>
                </a:solidFill>
                <a:latin typeface="Arial"/>
                <a:ea typeface="Arial"/>
                <a:cs typeface="Arial"/>
                <a:hlinkClick r:id="rId6" tooltip="1953"/>
              </a:rPr>
              <a:t>1953</a:t>
            </a:r>
            <a:r>
              <a:rPr lang="tr-TR" sz="2400" dirty="0">
                <a:solidFill>
                  <a:srgbClr val="F2F2F2"/>
                </a:solidFill>
                <a:latin typeface="Arial"/>
                <a:ea typeface="Arial"/>
                <a:cs typeface="Arial"/>
              </a:rPr>
              <a:t>-</a:t>
            </a:r>
            <a:r>
              <a:rPr lang="tr-TR" sz="2400" err="1">
                <a:solidFill>
                  <a:srgbClr val="F2F2F2"/>
                </a:solidFill>
                <a:latin typeface="Arial"/>
                <a:ea typeface="Arial"/>
                <a:cs typeface="Arial"/>
              </a:rPr>
              <a:t>cü</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ildən</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başlamışdır</a:t>
            </a:r>
            <a:r>
              <a:rPr lang="tr-TR" sz="2400" dirty="0">
                <a:solidFill>
                  <a:srgbClr val="F2F2F2"/>
                </a:solidFill>
                <a:latin typeface="Arial"/>
                <a:ea typeface="Arial"/>
                <a:cs typeface="Arial"/>
              </a:rPr>
              <a:t>.</a:t>
            </a:r>
          </a:p>
          <a:p>
            <a:r>
              <a:rPr lang="tr-TR" sz="2400" dirty="0">
                <a:solidFill>
                  <a:srgbClr val="F2F2F2"/>
                </a:solidFill>
                <a:latin typeface="Arial"/>
                <a:ea typeface="Arial"/>
                <a:cs typeface="Arial"/>
                <a:hlinkClick r:id="rId7" tooltip="1971"/>
              </a:rPr>
              <a:t>1971</a:t>
            </a:r>
            <a:r>
              <a:rPr lang="tr-TR" sz="2400" dirty="0">
                <a:solidFill>
                  <a:srgbClr val="F2F2F2"/>
                </a:solidFill>
                <a:latin typeface="Arial"/>
                <a:ea typeface="Arial"/>
                <a:cs typeface="Arial"/>
              </a:rPr>
              <a:t>-</a:t>
            </a:r>
            <a:r>
              <a:rPr lang="tr-TR" sz="2400" dirty="0">
                <a:solidFill>
                  <a:srgbClr val="F2F2F2"/>
                </a:solidFill>
                <a:latin typeface="Arial"/>
                <a:ea typeface="Arial"/>
                <a:cs typeface="Arial"/>
                <a:hlinkClick r:id="rId8" tooltip="2007"/>
              </a:rPr>
              <a:t>2007</a:t>
            </a:r>
            <a:r>
              <a:rPr lang="tr-TR" sz="2400" dirty="0">
                <a:solidFill>
                  <a:srgbClr val="F2F2F2"/>
                </a:solidFill>
                <a:latin typeface="Arial"/>
                <a:ea typeface="Arial"/>
                <a:cs typeface="Arial"/>
              </a:rPr>
              <a:t>-</a:t>
            </a:r>
            <a:r>
              <a:rPr lang="tr-TR" sz="2400" err="1">
                <a:solidFill>
                  <a:srgbClr val="F2F2F2"/>
                </a:solidFill>
                <a:latin typeface="Arial"/>
                <a:ea typeface="Arial"/>
                <a:cs typeface="Arial"/>
              </a:rPr>
              <a:t>ci</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illərdə</a:t>
            </a:r>
            <a:r>
              <a:rPr lang="tr-TR" sz="2400" dirty="0">
                <a:solidFill>
                  <a:srgbClr val="F2F2F2"/>
                </a:solidFill>
                <a:latin typeface="Arial"/>
                <a:ea typeface="Arial"/>
                <a:cs typeface="Arial"/>
              </a:rPr>
              <a:t> </a:t>
            </a:r>
            <a:r>
              <a:rPr lang="tr-TR" sz="2400" dirty="0">
                <a:solidFill>
                  <a:srgbClr val="F2F2F2"/>
                </a:solidFill>
                <a:latin typeface="Arial"/>
                <a:ea typeface="Arial"/>
                <a:cs typeface="Arial"/>
                <a:hlinkClick r:id="rId5" tooltip="Abşeron Heyvandarlıq Təcrübə Stansiyası (səhifə mövcud deyil)"/>
              </a:rPr>
              <a:t>Abşeron Heyvandarlıq Təcrübə Stansiyasında</a:t>
            </a:r>
            <a:r>
              <a:rPr lang="tr-TR" sz="2400" dirty="0">
                <a:solidFill>
                  <a:srgbClr val="F2F2F2"/>
                </a:solidFill>
                <a:latin typeface="Arial"/>
                <a:ea typeface="Arial"/>
                <a:cs typeface="Arial"/>
              </a:rPr>
              <a:t> baş </a:t>
            </a:r>
            <a:r>
              <a:rPr lang="tr-TR" sz="2400" err="1">
                <a:solidFill>
                  <a:srgbClr val="F2F2F2"/>
                </a:solidFill>
                <a:latin typeface="Arial"/>
                <a:ea typeface="Arial"/>
                <a:cs typeface="Arial"/>
              </a:rPr>
              <a:t>və</a:t>
            </a:r>
            <a:r>
              <a:rPr lang="tr-TR" sz="2400" dirty="0">
                <a:solidFill>
                  <a:srgbClr val="F2F2F2"/>
                </a:solidFill>
                <a:latin typeface="Arial"/>
                <a:ea typeface="Arial"/>
                <a:cs typeface="Arial"/>
              </a:rPr>
              <a:t> aparıcı </a:t>
            </a:r>
            <a:r>
              <a:rPr lang="tr-TR" sz="2400" err="1">
                <a:solidFill>
                  <a:srgbClr val="F2F2F2"/>
                </a:solidFill>
                <a:latin typeface="Arial"/>
                <a:ea typeface="Arial"/>
                <a:cs typeface="Arial"/>
              </a:rPr>
              <a:t>elmi</a:t>
            </a:r>
            <a:r>
              <a:rPr lang="tr-TR" sz="2400" dirty="0">
                <a:solidFill>
                  <a:srgbClr val="F2F2F2"/>
                </a:solidFill>
                <a:latin typeface="Arial"/>
                <a:ea typeface="Arial"/>
                <a:cs typeface="Arial"/>
              </a:rPr>
              <a:t> işçi, "</a:t>
            </a:r>
            <a:r>
              <a:rPr lang="tr-TR" sz="2400" err="1">
                <a:solidFill>
                  <a:srgbClr val="F2F2F2"/>
                </a:solidFill>
                <a:latin typeface="Arial"/>
                <a:ea typeface="Arial"/>
                <a:cs typeface="Arial"/>
              </a:rPr>
              <a:t>Qala-Abşeron</a:t>
            </a:r>
            <a:r>
              <a:rPr lang="tr-TR" sz="2400" dirty="0">
                <a:solidFill>
                  <a:srgbClr val="F2F2F2"/>
                </a:solidFill>
                <a:latin typeface="Arial"/>
                <a:ea typeface="Arial"/>
                <a:cs typeface="Arial"/>
              </a:rPr>
              <a:t>" cinsli </a:t>
            </a:r>
            <a:r>
              <a:rPr lang="tr-TR" sz="2400" err="1">
                <a:solidFill>
                  <a:srgbClr val="F2F2F2"/>
                </a:solidFill>
                <a:latin typeface="Arial"/>
                <a:ea typeface="Arial"/>
                <a:cs typeface="Arial"/>
              </a:rPr>
              <a:t>qoyunçuluq</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mövzusunun</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elmi</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rəhbəri</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və</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məhsul</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icraçısı</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olmuşdur</a:t>
            </a:r>
            <a:endParaRPr lang="tr-TR" sz="2400">
              <a:solidFill>
                <a:srgbClr val="F2F2F2"/>
              </a:solidFill>
              <a:latin typeface="Arial"/>
              <a:ea typeface="Arial"/>
              <a:cs typeface="Arial"/>
            </a:endParaRPr>
          </a:p>
          <a:p>
            <a:r>
              <a:rPr lang="tr-TR" sz="2400" err="1">
                <a:solidFill>
                  <a:srgbClr val="F2F2F2"/>
                </a:solidFill>
                <a:latin typeface="Arial"/>
                <a:ea typeface="Arial"/>
                <a:cs typeface="Arial"/>
              </a:rPr>
              <a:t>Yarımqaba</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yunlu</a:t>
            </a:r>
            <a:r>
              <a:rPr lang="tr-TR" sz="2400" dirty="0">
                <a:solidFill>
                  <a:srgbClr val="F2F2F2"/>
                </a:solidFill>
                <a:latin typeface="Arial"/>
                <a:ea typeface="Arial"/>
                <a:cs typeface="Arial"/>
              </a:rPr>
              <a:t> </a:t>
            </a:r>
            <a:r>
              <a:rPr lang="tr-TR" sz="2400" dirty="0">
                <a:solidFill>
                  <a:srgbClr val="F2F2F2"/>
                </a:solidFill>
                <a:latin typeface="Arial"/>
                <a:ea typeface="Arial"/>
                <a:cs typeface="Arial"/>
                <a:hlinkClick r:id="rId9" tooltip="Abşeron qoyunu"/>
              </a:rPr>
              <a:t>"Abşeron" qoyun cinsinin</a:t>
            </a:r>
            <a:r>
              <a:rPr lang="tr-TR" sz="2400" dirty="0">
                <a:solidFill>
                  <a:srgbClr val="F2F2F2"/>
                </a:solidFill>
                <a:latin typeface="Arial"/>
                <a:ea typeface="Arial"/>
                <a:cs typeface="Arial"/>
              </a:rPr>
              <a:t> </a:t>
            </a:r>
            <a:r>
              <a:rPr lang="tr-TR" sz="2400" err="1">
                <a:solidFill>
                  <a:srgbClr val="F2F2F2"/>
                </a:solidFill>
                <a:latin typeface="Arial"/>
                <a:ea typeface="Arial"/>
                <a:cs typeface="Arial"/>
              </a:rPr>
              <a:t>müəllifidir</a:t>
            </a:r>
            <a:r>
              <a:rPr lang="tr-TR" sz="2400" dirty="0">
                <a:solidFill>
                  <a:srgbClr val="222222"/>
                </a:solidFill>
                <a:latin typeface="Arial"/>
                <a:ea typeface="Arial"/>
                <a:cs typeface="Arial"/>
              </a:rPr>
              <a:t>.</a:t>
            </a:r>
            <a:endParaRPr lang="tr-TR" sz="2400" dirty="0">
              <a:cs typeface="Arial"/>
            </a:endParaRPr>
          </a:p>
        </p:txBody>
      </p:sp>
    </p:spTree>
    <p:extLst>
      <p:ext uri="{BB962C8B-B14F-4D97-AF65-F5344CB8AC3E}">
        <p14:creationId xmlns:p14="http://schemas.microsoft.com/office/powerpoint/2010/main" val="2246236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F3EEE54-BBBC-4F37-995E-63A7B63524DF}"/>
              </a:ext>
            </a:extLst>
          </p:cNvPr>
          <p:cNvSpPr>
            <a:spLocks noGrp="1"/>
          </p:cNvSpPr>
          <p:nvPr>
            <p:ph type="title"/>
          </p:nvPr>
        </p:nvSpPr>
        <p:spPr>
          <a:xfrm>
            <a:off x="2273141" y="249256"/>
            <a:ext cx="7958331" cy="1077229"/>
          </a:xfrm>
        </p:spPr>
        <p:txBody>
          <a:bodyPr vert="horz" lIns="91440" tIns="45720" rIns="91440" bIns="45720" rtlCol="0" anchor="t">
            <a:noAutofit/>
          </a:bodyPr>
          <a:lstStyle/>
          <a:p>
            <a:r>
              <a:rPr lang="tr-TR" sz="2400" b="1" dirty="0" err="1">
                <a:cs typeface="Arial"/>
              </a:rPr>
              <a:t>Qarabağ</a:t>
            </a:r>
            <a:r>
              <a:rPr lang="tr-TR" sz="2400" b="1" dirty="0">
                <a:cs typeface="Arial"/>
              </a:rPr>
              <a:t> atı</a:t>
            </a:r>
            <a:r>
              <a:rPr lang="tr-TR" sz="2400" dirty="0">
                <a:cs typeface="Arial"/>
              </a:rPr>
              <a:t> — </a:t>
            </a:r>
            <a:r>
              <a:rPr lang="tr-TR" sz="2400" dirty="0">
                <a:cs typeface="Arial"/>
                <a:hlinkClick r:id="rId2"/>
              </a:rPr>
              <a:t>Azərbaycan</a:t>
            </a:r>
            <a:r>
              <a:rPr lang="tr-TR" sz="2400" dirty="0" err="1">
                <a:cs typeface="Arial"/>
              </a:rPr>
              <a:t>ın</a:t>
            </a:r>
            <a:r>
              <a:rPr lang="tr-TR" sz="2400" dirty="0">
                <a:cs typeface="Arial"/>
              </a:rPr>
              <a:t> </a:t>
            </a:r>
            <a:r>
              <a:rPr lang="tr-TR" sz="2400" dirty="0">
                <a:cs typeface="Arial"/>
                <a:hlinkClick r:id="rId3"/>
              </a:rPr>
              <a:t>Qarabağ</a:t>
            </a:r>
            <a:r>
              <a:rPr lang="tr-TR" sz="2400" dirty="0">
                <a:cs typeface="Arial"/>
              </a:rPr>
              <a:t> </a:t>
            </a:r>
            <a:r>
              <a:rPr lang="tr-TR" sz="2400" dirty="0" err="1">
                <a:cs typeface="Arial"/>
              </a:rPr>
              <a:t>ərazisində</a:t>
            </a:r>
            <a:r>
              <a:rPr lang="tr-TR" sz="2400" dirty="0">
                <a:cs typeface="Arial"/>
              </a:rPr>
              <a:t> </a:t>
            </a:r>
            <a:r>
              <a:rPr lang="tr-TR" sz="2400" dirty="0" err="1">
                <a:cs typeface="Arial"/>
              </a:rPr>
              <a:t>yaradılmış</a:t>
            </a:r>
            <a:r>
              <a:rPr lang="tr-TR" sz="2400" dirty="0">
                <a:cs typeface="Arial"/>
              </a:rPr>
              <a:t> </a:t>
            </a:r>
            <a:r>
              <a:rPr lang="tr-TR" sz="2400" dirty="0" err="1">
                <a:cs typeface="Arial"/>
              </a:rPr>
              <a:t>və</a:t>
            </a:r>
            <a:r>
              <a:rPr lang="tr-TR" sz="2400" dirty="0">
                <a:cs typeface="Arial"/>
              </a:rPr>
              <a:t> geniş yayılmış dağ-minik at cinsidir. </a:t>
            </a:r>
            <a:r>
              <a:rPr lang="tr-TR" sz="2400" dirty="0">
                <a:cs typeface="Arial"/>
                <a:hlinkClick r:id="rId4"/>
              </a:rPr>
              <a:t>XVII</a:t>
            </a:r>
            <a:r>
              <a:rPr lang="tr-TR" sz="2400" dirty="0">
                <a:cs typeface="Arial"/>
              </a:rPr>
              <a:t>-</a:t>
            </a:r>
            <a:r>
              <a:rPr lang="tr-TR" sz="2400" dirty="0">
                <a:cs typeface="Arial"/>
                <a:hlinkClick r:id="rId5"/>
              </a:rPr>
              <a:t>XVIII əsrl</a:t>
            </a:r>
            <a:r>
              <a:rPr lang="tr-TR" sz="2400" dirty="0" err="1">
                <a:cs typeface="Arial"/>
              </a:rPr>
              <a:t>ərdə</a:t>
            </a:r>
            <a:r>
              <a:rPr lang="tr-TR" sz="2400" dirty="0">
                <a:cs typeface="Arial"/>
              </a:rPr>
              <a:t> </a:t>
            </a:r>
            <a:r>
              <a:rPr lang="tr-TR" sz="2400" dirty="0">
                <a:cs typeface="Arial"/>
                <a:hlinkClick r:id="rId6"/>
              </a:rPr>
              <a:t>Qarabağ xanlığında</a:t>
            </a:r>
            <a:r>
              <a:rPr lang="tr-TR" sz="2400" dirty="0">
                <a:cs typeface="Arial"/>
              </a:rPr>
              <a:t> bu at cinsi daha da </a:t>
            </a:r>
            <a:r>
              <a:rPr lang="tr-TR" sz="2400" dirty="0" err="1">
                <a:cs typeface="Arial"/>
              </a:rPr>
              <a:t>təkmilləşdirilmişdir</a:t>
            </a:r>
            <a:r>
              <a:rPr lang="tr-TR" sz="2400" dirty="0">
                <a:cs typeface="Arial"/>
              </a:rPr>
              <a:t>. </a:t>
            </a:r>
            <a:r>
              <a:rPr lang="tr-TR" sz="2400" dirty="0" err="1">
                <a:cs typeface="Arial"/>
              </a:rPr>
              <a:t>Qarabağ</a:t>
            </a:r>
            <a:r>
              <a:rPr lang="tr-TR" sz="2400" dirty="0">
                <a:cs typeface="Arial"/>
              </a:rPr>
              <a:t> atları </a:t>
            </a:r>
            <a:r>
              <a:rPr lang="tr-TR" sz="2400" dirty="0">
                <a:cs typeface="Arial"/>
                <a:hlinkClick r:id="rId7"/>
              </a:rPr>
              <a:t>Asiya</a:t>
            </a:r>
            <a:r>
              <a:rPr lang="tr-TR" sz="2400" dirty="0">
                <a:cs typeface="Arial"/>
              </a:rPr>
              <a:t> </a:t>
            </a:r>
            <a:r>
              <a:rPr lang="tr-TR" sz="2400" dirty="0" err="1">
                <a:cs typeface="Arial"/>
              </a:rPr>
              <a:t>və</a:t>
            </a:r>
            <a:r>
              <a:rPr lang="tr-TR" sz="2400" dirty="0">
                <a:cs typeface="Arial"/>
              </a:rPr>
              <a:t> </a:t>
            </a:r>
            <a:r>
              <a:rPr lang="tr-TR" sz="2400" dirty="0">
                <a:cs typeface="Arial"/>
                <a:hlinkClick r:id="rId8"/>
              </a:rPr>
              <a:t>Qafqazda</a:t>
            </a:r>
            <a:r>
              <a:rPr lang="tr-TR" sz="2400" dirty="0">
                <a:cs typeface="Arial"/>
              </a:rPr>
              <a:t> </a:t>
            </a:r>
            <a:r>
              <a:rPr lang="tr-TR" sz="2400" dirty="0" err="1">
                <a:cs typeface="Arial"/>
              </a:rPr>
              <a:t>ən</a:t>
            </a:r>
            <a:r>
              <a:rPr lang="tr-TR" sz="2400" dirty="0">
                <a:cs typeface="Arial"/>
              </a:rPr>
              <a:t> </a:t>
            </a:r>
            <a:r>
              <a:rPr lang="tr-TR" sz="2400" dirty="0" err="1">
                <a:cs typeface="Arial"/>
              </a:rPr>
              <a:t>qədim</a:t>
            </a:r>
            <a:r>
              <a:rPr lang="tr-TR" sz="2400" dirty="0">
                <a:cs typeface="Arial"/>
              </a:rPr>
              <a:t> at cinsi </a:t>
            </a:r>
            <a:r>
              <a:rPr lang="tr-TR" sz="2400" dirty="0" err="1">
                <a:cs typeface="Arial"/>
              </a:rPr>
              <a:t>hesab</a:t>
            </a:r>
            <a:r>
              <a:rPr lang="tr-TR" sz="2400" dirty="0">
                <a:cs typeface="Arial"/>
              </a:rPr>
              <a:t> edilir. Hal-hazırda </a:t>
            </a:r>
            <a:r>
              <a:rPr lang="tr-TR" sz="2400" dirty="0">
                <a:cs typeface="Arial"/>
                <a:hlinkClick r:id="rId9"/>
              </a:rPr>
              <a:t>Azərbaycan Respublikasında</a:t>
            </a:r>
            <a:r>
              <a:rPr lang="tr-TR" sz="2400" dirty="0">
                <a:cs typeface="Arial"/>
              </a:rPr>
              <a:t> milli at cinsidir</a:t>
            </a:r>
            <a:r>
              <a:rPr lang="tr-TR" sz="2400" baseline="30000" dirty="0">
                <a:cs typeface="Arial"/>
                <a:hlinkClick r:id="rId10"/>
              </a:rPr>
              <a:t>[1]</a:t>
            </a:r>
            <a:r>
              <a:rPr lang="tr-TR" sz="2400" baseline="30000" dirty="0">
                <a:cs typeface="Arial"/>
              </a:rPr>
              <a:t>.</a:t>
            </a:r>
            <a:endParaRPr lang="tr-TR" sz="2400" dirty="0">
              <a:cs typeface="Arial"/>
            </a:endParaRPr>
          </a:p>
          <a:p>
            <a:r>
              <a:rPr lang="tr-TR" sz="2400" err="1">
                <a:cs typeface="Arial"/>
              </a:rPr>
              <a:t>Qarabağ</a:t>
            </a:r>
            <a:r>
              <a:rPr lang="tr-TR" sz="2400" dirty="0">
                <a:cs typeface="Arial"/>
              </a:rPr>
              <a:t> atının </a:t>
            </a:r>
            <a:r>
              <a:rPr lang="tr-TR" sz="2400" err="1">
                <a:cs typeface="Arial"/>
              </a:rPr>
              <a:t>əsas</a:t>
            </a:r>
            <a:r>
              <a:rPr lang="tr-TR" sz="2400" dirty="0">
                <a:cs typeface="Arial"/>
              </a:rPr>
              <a:t> yayıldığı </a:t>
            </a:r>
            <a:r>
              <a:rPr lang="tr-TR" sz="2400" err="1">
                <a:cs typeface="Arial"/>
              </a:rPr>
              <a:t>məkan</a:t>
            </a:r>
            <a:r>
              <a:rPr lang="tr-TR" sz="2400" dirty="0">
                <a:cs typeface="Arial"/>
              </a:rPr>
              <a:t> </a:t>
            </a:r>
            <a:r>
              <a:rPr lang="tr-TR" sz="2400" dirty="0">
                <a:cs typeface="Arial"/>
                <a:hlinkClick r:id="rId2"/>
              </a:rPr>
              <a:t>Azərbaycan</a:t>
            </a:r>
            <a:r>
              <a:rPr lang="tr-TR" sz="2400" err="1">
                <a:cs typeface="Arial"/>
              </a:rPr>
              <a:t>ın</a:t>
            </a:r>
            <a:r>
              <a:rPr lang="tr-TR" sz="2400" dirty="0">
                <a:cs typeface="Arial"/>
              </a:rPr>
              <a:t> </a:t>
            </a:r>
            <a:r>
              <a:rPr lang="tr-TR" sz="2400" dirty="0">
                <a:cs typeface="Arial"/>
                <a:hlinkClick r:id="rId3"/>
              </a:rPr>
              <a:t>Qarabağ</a:t>
            </a:r>
            <a:r>
              <a:rPr lang="tr-TR" sz="2400" dirty="0">
                <a:cs typeface="Arial"/>
              </a:rPr>
              <a:t> zonası </a:t>
            </a:r>
            <a:r>
              <a:rPr lang="tr-TR" sz="2400" err="1">
                <a:cs typeface="Arial"/>
              </a:rPr>
              <a:t>olmuşdur</a:t>
            </a:r>
            <a:r>
              <a:rPr lang="tr-TR" sz="2400" dirty="0">
                <a:cs typeface="Arial"/>
              </a:rPr>
              <a:t>. </a:t>
            </a:r>
            <a:r>
              <a:rPr lang="tr-TR" sz="2400" err="1">
                <a:cs typeface="Arial"/>
              </a:rPr>
              <a:t>Ən</a:t>
            </a:r>
            <a:r>
              <a:rPr lang="tr-TR" sz="2400" dirty="0">
                <a:cs typeface="Arial"/>
              </a:rPr>
              <a:t> </a:t>
            </a:r>
            <a:r>
              <a:rPr lang="tr-TR" sz="2400" err="1">
                <a:cs typeface="Arial"/>
              </a:rPr>
              <a:t>yaxşı</a:t>
            </a:r>
            <a:r>
              <a:rPr lang="tr-TR" sz="2400" dirty="0">
                <a:cs typeface="Arial"/>
              </a:rPr>
              <a:t> atlar </a:t>
            </a:r>
            <a:r>
              <a:rPr lang="tr-TR" sz="2400" dirty="0">
                <a:cs typeface="Arial"/>
                <a:hlinkClick r:id="rId11"/>
              </a:rPr>
              <a:t>Şuşa</a:t>
            </a:r>
            <a:r>
              <a:rPr lang="tr-TR" sz="2400" dirty="0">
                <a:cs typeface="Arial"/>
              </a:rPr>
              <a:t>, </a:t>
            </a:r>
            <a:r>
              <a:rPr lang="tr-TR" sz="2400" dirty="0">
                <a:cs typeface="Arial"/>
                <a:hlinkClick r:id="rId12"/>
              </a:rPr>
              <a:t>Ağdam</a:t>
            </a:r>
            <a:r>
              <a:rPr lang="tr-TR" sz="2400" dirty="0">
                <a:cs typeface="Arial"/>
              </a:rPr>
              <a:t> </a:t>
            </a:r>
            <a:r>
              <a:rPr lang="tr-TR" sz="2400" err="1">
                <a:cs typeface="Arial"/>
              </a:rPr>
              <a:t>və</a:t>
            </a:r>
            <a:r>
              <a:rPr lang="tr-TR" sz="2400" dirty="0">
                <a:cs typeface="Arial"/>
              </a:rPr>
              <a:t> bu </a:t>
            </a:r>
            <a:r>
              <a:rPr lang="tr-TR" sz="2400" err="1">
                <a:cs typeface="Arial"/>
              </a:rPr>
              <a:t>rayonlara</a:t>
            </a:r>
            <a:r>
              <a:rPr lang="tr-TR" sz="2400" dirty="0">
                <a:cs typeface="Arial"/>
              </a:rPr>
              <a:t> </a:t>
            </a:r>
            <a:r>
              <a:rPr lang="tr-TR" sz="2400" err="1">
                <a:cs typeface="Arial"/>
              </a:rPr>
              <a:t>yaxın</a:t>
            </a:r>
            <a:r>
              <a:rPr lang="tr-TR" sz="2400" dirty="0">
                <a:cs typeface="Arial"/>
              </a:rPr>
              <a:t> </a:t>
            </a:r>
            <a:r>
              <a:rPr lang="tr-TR" sz="2400" err="1">
                <a:cs typeface="Arial"/>
              </a:rPr>
              <a:t>ərazilərdə</a:t>
            </a:r>
            <a:r>
              <a:rPr lang="tr-TR" sz="2400" dirty="0">
                <a:cs typeface="Arial"/>
              </a:rPr>
              <a:t> </a:t>
            </a:r>
            <a:r>
              <a:rPr lang="tr-TR" sz="2400" err="1">
                <a:cs typeface="Arial"/>
              </a:rPr>
              <a:t>yayılmışdır</a:t>
            </a:r>
            <a:r>
              <a:rPr lang="tr-TR" sz="2400" dirty="0">
                <a:cs typeface="Arial"/>
              </a:rPr>
              <a:t>. Bu </a:t>
            </a:r>
            <a:r>
              <a:rPr lang="tr-TR" sz="2400" err="1">
                <a:cs typeface="Arial"/>
              </a:rPr>
              <a:t>cinsdən</a:t>
            </a:r>
            <a:r>
              <a:rPr lang="tr-TR" sz="2400" dirty="0">
                <a:cs typeface="Arial"/>
              </a:rPr>
              <a:t> olan atlar </a:t>
            </a:r>
            <a:r>
              <a:rPr lang="tr-TR" sz="2400" dirty="0">
                <a:cs typeface="Arial"/>
                <a:hlinkClick r:id="rId13"/>
              </a:rPr>
              <a:t>Şimali Qafqaza</a:t>
            </a:r>
            <a:r>
              <a:rPr lang="tr-TR" sz="2400" dirty="0">
                <a:cs typeface="Arial"/>
              </a:rPr>
              <a:t>, </a:t>
            </a:r>
            <a:r>
              <a:rPr lang="tr-TR" sz="2400" dirty="0">
                <a:cs typeface="Arial"/>
                <a:hlinkClick r:id="rId14"/>
              </a:rPr>
              <a:t>Dona</a:t>
            </a:r>
            <a:r>
              <a:rPr lang="tr-TR" sz="2400" dirty="0">
                <a:cs typeface="Arial"/>
              </a:rPr>
              <a:t> </a:t>
            </a:r>
            <a:r>
              <a:rPr lang="tr-TR" sz="2400" err="1">
                <a:cs typeface="Arial"/>
              </a:rPr>
              <a:t>və</a:t>
            </a:r>
            <a:r>
              <a:rPr lang="tr-TR" sz="2400" dirty="0">
                <a:cs typeface="Arial"/>
              </a:rPr>
              <a:t> </a:t>
            </a:r>
            <a:r>
              <a:rPr lang="tr-TR" sz="2400" dirty="0">
                <a:cs typeface="Arial"/>
                <a:hlinkClick r:id="rId15"/>
              </a:rPr>
              <a:t>Rusiyan</a:t>
            </a:r>
            <a:r>
              <a:rPr lang="tr-TR" sz="2400" err="1">
                <a:cs typeface="Arial"/>
              </a:rPr>
              <a:t>ın</a:t>
            </a:r>
            <a:r>
              <a:rPr lang="tr-TR" sz="2400" dirty="0">
                <a:cs typeface="Arial"/>
              </a:rPr>
              <a:t> </a:t>
            </a:r>
            <a:r>
              <a:rPr lang="tr-TR" sz="2400" err="1">
                <a:cs typeface="Arial"/>
              </a:rPr>
              <a:t>cənubunda</a:t>
            </a:r>
            <a:r>
              <a:rPr lang="tr-TR" sz="2400" dirty="0">
                <a:cs typeface="Arial"/>
              </a:rPr>
              <a:t> </a:t>
            </a:r>
            <a:r>
              <a:rPr lang="tr-TR" sz="2400" err="1">
                <a:cs typeface="Arial"/>
              </a:rPr>
              <a:t>yerləşən</a:t>
            </a:r>
            <a:r>
              <a:rPr lang="tr-TR" sz="2400" dirty="0">
                <a:cs typeface="Arial"/>
              </a:rPr>
              <a:t> bir </a:t>
            </a:r>
            <a:r>
              <a:rPr lang="tr-TR" sz="2400" err="1">
                <a:cs typeface="Arial"/>
              </a:rPr>
              <a:t>çox</a:t>
            </a:r>
            <a:r>
              <a:rPr lang="tr-TR" sz="2400" dirty="0">
                <a:cs typeface="Arial"/>
              </a:rPr>
              <a:t> at </a:t>
            </a:r>
            <a:r>
              <a:rPr lang="tr-TR" sz="2400" err="1">
                <a:cs typeface="Arial"/>
              </a:rPr>
              <a:t>zavodlarına</a:t>
            </a:r>
            <a:r>
              <a:rPr lang="tr-TR" sz="2400" dirty="0">
                <a:cs typeface="Arial"/>
              </a:rPr>
              <a:t> da </a:t>
            </a:r>
            <a:r>
              <a:rPr lang="tr-TR" sz="2400" err="1">
                <a:cs typeface="Arial"/>
              </a:rPr>
              <a:t>aparılmışdır</a:t>
            </a:r>
            <a:r>
              <a:rPr lang="tr-TR" sz="2400" dirty="0">
                <a:cs typeface="Arial"/>
              </a:rPr>
              <a:t>. Hazırda "</a:t>
            </a:r>
            <a:r>
              <a:rPr lang="tr-TR" sz="2400" err="1">
                <a:cs typeface="Arial"/>
              </a:rPr>
              <a:t>Ərəb</a:t>
            </a:r>
            <a:r>
              <a:rPr lang="tr-TR" sz="2400" dirty="0">
                <a:cs typeface="Arial"/>
              </a:rPr>
              <a:t>", "Don", "</a:t>
            </a:r>
            <a:r>
              <a:rPr lang="tr-TR" sz="2400" err="1">
                <a:cs typeface="Arial"/>
              </a:rPr>
              <a:t>Budyonnı</a:t>
            </a:r>
            <a:r>
              <a:rPr lang="tr-TR" sz="2400" dirty="0">
                <a:cs typeface="Arial"/>
              </a:rPr>
              <a:t>" kimi </a:t>
            </a:r>
            <a:r>
              <a:rPr lang="tr-TR" sz="2400" err="1">
                <a:cs typeface="Arial"/>
              </a:rPr>
              <a:t>məşhur</a:t>
            </a:r>
            <a:r>
              <a:rPr lang="tr-TR" sz="2400" dirty="0">
                <a:cs typeface="Arial"/>
              </a:rPr>
              <a:t> at </a:t>
            </a:r>
            <a:r>
              <a:rPr lang="tr-TR" sz="2400" err="1">
                <a:cs typeface="Arial"/>
              </a:rPr>
              <a:t>cinsləri</a:t>
            </a:r>
            <a:r>
              <a:rPr lang="tr-TR" sz="2400" dirty="0">
                <a:cs typeface="Arial"/>
              </a:rPr>
              <a:t> arasında </a:t>
            </a:r>
            <a:r>
              <a:rPr lang="tr-TR" sz="2400" err="1">
                <a:cs typeface="Arial"/>
              </a:rPr>
              <a:t>Qarabağ</a:t>
            </a:r>
            <a:r>
              <a:rPr lang="tr-TR" sz="2400" dirty="0">
                <a:cs typeface="Arial"/>
              </a:rPr>
              <a:t> atları da </a:t>
            </a:r>
            <a:r>
              <a:rPr lang="tr-TR" sz="2400" err="1">
                <a:cs typeface="Arial"/>
              </a:rPr>
              <a:t>xüsusi</a:t>
            </a:r>
            <a:r>
              <a:rPr lang="tr-TR" sz="2400" dirty="0">
                <a:cs typeface="Arial"/>
              </a:rPr>
              <a:t> yer </a:t>
            </a:r>
            <a:r>
              <a:rPr lang="tr-TR" sz="2400" err="1">
                <a:cs typeface="Arial"/>
              </a:rPr>
              <a:t>tutur</a:t>
            </a:r>
            <a:r>
              <a:rPr lang="tr-TR" sz="2400" dirty="0">
                <a:cs typeface="Arial"/>
              </a:rPr>
              <a:t>.</a:t>
            </a:r>
          </a:p>
          <a:p>
            <a:endParaRPr lang="tr-TR" dirty="0">
              <a:cs typeface="Arial"/>
            </a:endParaRPr>
          </a:p>
        </p:txBody>
      </p:sp>
      <p:pic>
        <p:nvPicPr>
          <p:cNvPr id="8" name="Resim 8" descr="çayır, at, kahverengi, gök içeren bir resim&#10;&#10;Çok yüksek güvenilirlikle oluşturulmuş açıklama">
            <a:extLst>
              <a:ext uri="{FF2B5EF4-FFF2-40B4-BE49-F238E27FC236}">
                <a16:creationId xmlns="" xmlns:a16="http://schemas.microsoft.com/office/drawing/2014/main" id="{394E23EA-31B8-4857-91DC-39B921F42746}"/>
              </a:ext>
            </a:extLst>
          </p:cNvPr>
          <p:cNvPicPr>
            <a:picLocks noChangeAspect="1"/>
          </p:cNvPicPr>
          <p:nvPr/>
        </p:nvPicPr>
        <p:blipFill>
          <a:blip r:embed="rId16" cstate="print"/>
          <a:stretch>
            <a:fillRect/>
          </a:stretch>
        </p:blipFill>
        <p:spPr>
          <a:xfrm>
            <a:off x="1248833" y="4423835"/>
            <a:ext cx="2937933" cy="2108199"/>
          </a:xfrm>
          <a:prstGeom prst="rect">
            <a:avLst/>
          </a:prstGeom>
        </p:spPr>
      </p:pic>
      <p:pic>
        <p:nvPicPr>
          <p:cNvPr id="10" name="Resim 10" descr="at, zemin, bina, açık hava içeren bir resim&#10;&#10;Çok yüksek güvenilirlikle oluşturulmuş açıklama">
            <a:extLst>
              <a:ext uri="{FF2B5EF4-FFF2-40B4-BE49-F238E27FC236}">
                <a16:creationId xmlns="" xmlns:a16="http://schemas.microsoft.com/office/drawing/2014/main" id="{DF233692-A672-46D3-92E2-5C35F61DB6FA}"/>
              </a:ext>
            </a:extLst>
          </p:cNvPr>
          <p:cNvPicPr>
            <a:picLocks noChangeAspect="1"/>
          </p:cNvPicPr>
          <p:nvPr/>
        </p:nvPicPr>
        <p:blipFill>
          <a:blip r:embed="rId17" cstate="print"/>
          <a:stretch>
            <a:fillRect/>
          </a:stretch>
        </p:blipFill>
        <p:spPr>
          <a:xfrm>
            <a:off x="5757333" y="4786843"/>
            <a:ext cx="2743200" cy="1703917"/>
          </a:xfrm>
          <a:prstGeom prst="rect">
            <a:avLst/>
          </a:prstGeom>
        </p:spPr>
      </p:pic>
    </p:spTree>
    <p:extLst>
      <p:ext uri="{BB962C8B-B14F-4D97-AF65-F5344CB8AC3E}">
        <p14:creationId xmlns:p14="http://schemas.microsoft.com/office/powerpoint/2010/main" val="231078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 xmlns:a16="http://schemas.microsoft.com/office/drawing/2014/main" id="{970637E8-4A56-4114-9B7E-BE4B08C6C60C}"/>
              </a:ext>
            </a:extLst>
          </p:cNvPr>
          <p:cNvPicPr>
            <a:picLocks noChangeAspect="1"/>
          </p:cNvPicPr>
          <p:nvPr/>
        </p:nvPicPr>
        <p:blipFill>
          <a:blip r:embed="rId2" cstate="print"/>
          <a:stretch>
            <a:fillRect/>
          </a:stretch>
        </p:blipFill>
        <p:spPr>
          <a:xfrm>
            <a:off x="1913467" y="419100"/>
            <a:ext cx="8720666" cy="6273799"/>
          </a:xfrm>
          <a:prstGeom prst="rect">
            <a:avLst/>
          </a:prstGeom>
        </p:spPr>
      </p:pic>
    </p:spTree>
    <p:extLst>
      <p:ext uri="{BB962C8B-B14F-4D97-AF65-F5344CB8AC3E}">
        <p14:creationId xmlns:p14="http://schemas.microsoft.com/office/powerpoint/2010/main" val="1927731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267823B-2033-4EFC-874C-78E48AF6943A}"/>
              </a:ext>
            </a:extLst>
          </p:cNvPr>
          <p:cNvSpPr>
            <a:spLocks noGrp="1"/>
          </p:cNvSpPr>
          <p:nvPr>
            <p:ph type="title"/>
          </p:nvPr>
        </p:nvSpPr>
        <p:spPr>
          <a:xfrm>
            <a:off x="1866741" y="2619923"/>
            <a:ext cx="7958331" cy="1077229"/>
          </a:xfrm>
        </p:spPr>
        <p:txBody>
          <a:bodyPr/>
          <a:lstStyle/>
          <a:p>
            <a:r>
              <a:rPr lang="tr-TR" dirty="0" err="1">
                <a:cs typeface="Arial"/>
              </a:rPr>
              <a:t>Təqdimatı</a:t>
            </a:r>
            <a:r>
              <a:rPr lang="tr-TR" dirty="0">
                <a:cs typeface="Arial"/>
              </a:rPr>
              <a:t> </a:t>
            </a:r>
            <a:r>
              <a:rPr lang="tr-TR" dirty="0" err="1">
                <a:cs typeface="Arial"/>
              </a:rPr>
              <a:t>hazırladı:Cavadova</a:t>
            </a:r>
            <a:r>
              <a:rPr lang="tr-TR" dirty="0">
                <a:cs typeface="Arial"/>
              </a:rPr>
              <a:t> </a:t>
            </a:r>
            <a:r>
              <a:rPr lang="tr-TR" dirty="0" err="1">
                <a:cs typeface="Arial"/>
              </a:rPr>
              <a:t>Səidə</a:t>
            </a:r>
            <a:endParaRPr lang="tr-TR" dirty="0" err="1"/>
          </a:p>
        </p:txBody>
      </p:sp>
    </p:spTree>
    <p:extLst>
      <p:ext uri="{BB962C8B-B14F-4D97-AF65-F5344CB8AC3E}">
        <p14:creationId xmlns:p14="http://schemas.microsoft.com/office/powerpoint/2010/main" val="29813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07C2676-83EF-48D9-BBDB-77762C3ADF46}"/>
              </a:ext>
            </a:extLst>
          </p:cNvPr>
          <p:cNvSpPr>
            <a:spLocks noGrp="1"/>
          </p:cNvSpPr>
          <p:nvPr>
            <p:ph type="title"/>
          </p:nvPr>
        </p:nvSpPr>
        <p:spPr/>
        <p:txBody>
          <a:bodyPr/>
          <a:lstStyle/>
          <a:p>
            <a:r>
              <a:rPr lang="tr-TR" dirty="0" err="1">
                <a:cs typeface="Arial"/>
              </a:rPr>
              <a:t>Azərbaycanın</a:t>
            </a:r>
            <a:r>
              <a:rPr lang="tr-TR" dirty="0">
                <a:cs typeface="Arial"/>
              </a:rPr>
              <a:t> </a:t>
            </a:r>
            <a:r>
              <a:rPr lang="tr-TR" dirty="0" err="1">
                <a:cs typeface="Arial"/>
              </a:rPr>
              <a:t>seleksiyaçı</a:t>
            </a:r>
            <a:r>
              <a:rPr lang="tr-TR" dirty="0">
                <a:cs typeface="Arial"/>
              </a:rPr>
              <a:t> </a:t>
            </a:r>
            <a:r>
              <a:rPr lang="tr-TR" dirty="0" err="1">
                <a:cs typeface="Arial"/>
              </a:rPr>
              <a:t>alimləri</a:t>
            </a:r>
            <a:endParaRPr lang="tr-TR" dirty="0" err="1"/>
          </a:p>
        </p:txBody>
      </p:sp>
      <p:pic>
        <p:nvPicPr>
          <p:cNvPr id="4" name="Resim 4" descr="fotoğraf, adam, takım, eski içeren bir resim&#10;&#10;Çok yüksek güvenilirlikle oluşturulmuş açıklama">
            <a:extLst>
              <a:ext uri="{FF2B5EF4-FFF2-40B4-BE49-F238E27FC236}">
                <a16:creationId xmlns="" xmlns:a16="http://schemas.microsoft.com/office/drawing/2014/main" id="{0F4CD250-AEE7-4C31-997F-B571365728F4}"/>
              </a:ext>
            </a:extLst>
          </p:cNvPr>
          <p:cNvPicPr>
            <a:picLocks noGrp="1" noChangeAspect="1"/>
          </p:cNvPicPr>
          <p:nvPr>
            <p:ph idx="1"/>
          </p:nvPr>
        </p:nvPicPr>
        <p:blipFill>
          <a:blip r:embed="rId2" cstate="print"/>
          <a:stretch>
            <a:fillRect/>
          </a:stretch>
        </p:blipFill>
        <p:spPr>
          <a:xfrm>
            <a:off x="1279553" y="1387802"/>
            <a:ext cx="2988733" cy="2650066"/>
          </a:xfrm>
          <a:prstGeom prst="rect">
            <a:avLst/>
          </a:prstGeom>
        </p:spPr>
      </p:pic>
      <p:pic>
        <p:nvPicPr>
          <p:cNvPr id="6" name="Resim 6" descr="çayır, açık hava, kişi, adam içeren bir resim&#10;&#10;Çok yüksek güvenilirlikle oluşturulmuş açıklama">
            <a:extLst>
              <a:ext uri="{FF2B5EF4-FFF2-40B4-BE49-F238E27FC236}">
                <a16:creationId xmlns="" xmlns:a16="http://schemas.microsoft.com/office/drawing/2014/main" id="{52414383-C465-470F-8562-0ED1A05B10AB}"/>
              </a:ext>
            </a:extLst>
          </p:cNvPr>
          <p:cNvPicPr>
            <a:picLocks noChangeAspect="1"/>
          </p:cNvPicPr>
          <p:nvPr/>
        </p:nvPicPr>
        <p:blipFill>
          <a:blip r:embed="rId3" cstate="print"/>
          <a:stretch>
            <a:fillRect/>
          </a:stretch>
        </p:blipFill>
        <p:spPr>
          <a:xfrm>
            <a:off x="6925730" y="1623483"/>
            <a:ext cx="4114800" cy="2239434"/>
          </a:xfrm>
          <a:prstGeom prst="rect">
            <a:avLst/>
          </a:prstGeom>
        </p:spPr>
      </p:pic>
      <p:pic>
        <p:nvPicPr>
          <p:cNvPr id="10" name="Resim 10" descr="kişi, adam, iç mekan, duvar içeren bir resim&#10;&#10;Çok yüksek güvenilirlikle oluşturulmuş açıklama">
            <a:extLst>
              <a:ext uri="{FF2B5EF4-FFF2-40B4-BE49-F238E27FC236}">
                <a16:creationId xmlns="" xmlns:a16="http://schemas.microsoft.com/office/drawing/2014/main" id="{DBDD14FC-638D-4060-8942-596425E26269}"/>
              </a:ext>
            </a:extLst>
          </p:cNvPr>
          <p:cNvPicPr>
            <a:picLocks noChangeAspect="1"/>
          </p:cNvPicPr>
          <p:nvPr/>
        </p:nvPicPr>
        <p:blipFill>
          <a:blip r:embed="rId4" cstate="print"/>
          <a:stretch>
            <a:fillRect/>
          </a:stretch>
        </p:blipFill>
        <p:spPr>
          <a:xfrm>
            <a:off x="4318000" y="4006322"/>
            <a:ext cx="2743200" cy="2706159"/>
          </a:xfrm>
          <a:prstGeom prst="rect">
            <a:avLst/>
          </a:prstGeom>
        </p:spPr>
      </p:pic>
    </p:spTree>
    <p:extLst>
      <p:ext uri="{BB962C8B-B14F-4D97-AF65-F5344CB8AC3E}">
        <p14:creationId xmlns:p14="http://schemas.microsoft.com/office/powerpoint/2010/main" val="2846226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1AB900F-ED09-46B4-92A9-2DC89B251DEA}"/>
              </a:ext>
            </a:extLst>
          </p:cNvPr>
          <p:cNvSpPr>
            <a:spLocks noGrp="1"/>
          </p:cNvSpPr>
          <p:nvPr>
            <p:ph type="title"/>
          </p:nvPr>
        </p:nvSpPr>
        <p:spPr>
          <a:xfrm>
            <a:off x="0" y="418590"/>
            <a:ext cx="7958331" cy="1077229"/>
          </a:xfrm>
        </p:spPr>
        <p:txBody>
          <a:bodyPr/>
          <a:lstStyle/>
          <a:p>
            <a:r>
              <a:rPr lang="tr-TR" dirty="0" err="1">
                <a:cs typeface="Arial"/>
              </a:rPr>
              <a:t>Seleksiyanın</a:t>
            </a:r>
            <a:r>
              <a:rPr lang="tr-TR" dirty="0">
                <a:cs typeface="Arial"/>
              </a:rPr>
              <a:t> </a:t>
            </a:r>
            <a:r>
              <a:rPr lang="tr-TR" dirty="0" err="1">
                <a:cs typeface="Arial"/>
              </a:rPr>
              <a:t>əsasları</a:t>
            </a:r>
            <a:endParaRPr lang="tr-TR" dirty="0" err="1"/>
          </a:p>
        </p:txBody>
      </p:sp>
      <p:pic>
        <p:nvPicPr>
          <p:cNvPr id="4" name="Resim 4" descr="metin içeren bir resim&#10;&#10;Çok yüksek güvenilirlikle oluşturulmuş açıklama">
            <a:extLst>
              <a:ext uri="{FF2B5EF4-FFF2-40B4-BE49-F238E27FC236}">
                <a16:creationId xmlns="" xmlns:a16="http://schemas.microsoft.com/office/drawing/2014/main" id="{20C88F57-EFAC-40D7-9536-74ED9004C1F0}"/>
              </a:ext>
            </a:extLst>
          </p:cNvPr>
          <p:cNvPicPr>
            <a:picLocks noGrp="1" noChangeAspect="1"/>
          </p:cNvPicPr>
          <p:nvPr>
            <p:ph idx="1"/>
          </p:nvPr>
        </p:nvPicPr>
        <p:blipFill>
          <a:blip r:embed="rId2" cstate="print"/>
          <a:stretch>
            <a:fillRect/>
          </a:stretch>
        </p:blipFill>
        <p:spPr>
          <a:xfrm>
            <a:off x="1554719" y="1051253"/>
            <a:ext cx="9127066" cy="5778499"/>
          </a:xfrm>
          <a:prstGeom prst="rect">
            <a:avLst/>
          </a:prstGeom>
        </p:spPr>
      </p:pic>
    </p:spTree>
    <p:extLst>
      <p:ext uri="{BB962C8B-B14F-4D97-AF65-F5344CB8AC3E}">
        <p14:creationId xmlns:p14="http://schemas.microsoft.com/office/powerpoint/2010/main" val="340355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metin içeren bir resim&#10;&#10;Çok yüksek güvenilirlikle oluşturulmuş açıklama">
            <a:extLst>
              <a:ext uri="{FF2B5EF4-FFF2-40B4-BE49-F238E27FC236}">
                <a16:creationId xmlns="" xmlns:a16="http://schemas.microsoft.com/office/drawing/2014/main" id="{A7246720-1112-4A60-9A24-ED48763F02B2}"/>
              </a:ext>
            </a:extLst>
          </p:cNvPr>
          <p:cNvPicPr>
            <a:picLocks noChangeAspect="1"/>
          </p:cNvPicPr>
          <p:nvPr/>
        </p:nvPicPr>
        <p:blipFill>
          <a:blip r:embed="rId2" cstate="print"/>
          <a:stretch>
            <a:fillRect/>
          </a:stretch>
        </p:blipFill>
        <p:spPr>
          <a:xfrm>
            <a:off x="3454398" y="165101"/>
            <a:ext cx="5147734" cy="4411129"/>
          </a:xfrm>
          <a:prstGeom prst="rect">
            <a:avLst/>
          </a:prstGeom>
        </p:spPr>
      </p:pic>
      <p:pic>
        <p:nvPicPr>
          <p:cNvPr id="4" name="Resim 4" descr="ağaç, yiyecek içeren bir resim&#10;&#10;Çok yüksek güvenilirlikle oluşturulmuş açıklama">
            <a:extLst>
              <a:ext uri="{FF2B5EF4-FFF2-40B4-BE49-F238E27FC236}">
                <a16:creationId xmlns="" xmlns:a16="http://schemas.microsoft.com/office/drawing/2014/main" id="{E13A0E98-280C-49F7-AB73-6FB1953B1C5F}"/>
              </a:ext>
            </a:extLst>
          </p:cNvPr>
          <p:cNvPicPr>
            <a:picLocks noChangeAspect="1"/>
          </p:cNvPicPr>
          <p:nvPr/>
        </p:nvPicPr>
        <p:blipFill>
          <a:blip r:embed="rId3" cstate="print"/>
          <a:stretch>
            <a:fillRect/>
          </a:stretch>
        </p:blipFill>
        <p:spPr>
          <a:xfrm>
            <a:off x="1151467" y="4619099"/>
            <a:ext cx="3048000" cy="2126563"/>
          </a:xfrm>
          <a:prstGeom prst="rect">
            <a:avLst/>
          </a:prstGeom>
        </p:spPr>
      </p:pic>
      <p:pic>
        <p:nvPicPr>
          <p:cNvPr id="6" name="Resim 6" descr="bitki, yeşil, ağaç, açık hava içeren bir resim&#10;&#10;Yüksek güvenilirlikle oluşturulmuş açıklama">
            <a:extLst>
              <a:ext uri="{FF2B5EF4-FFF2-40B4-BE49-F238E27FC236}">
                <a16:creationId xmlns="" xmlns:a16="http://schemas.microsoft.com/office/drawing/2014/main" id="{DA2DADEC-9498-4A82-97AE-AEDC8258FF52}"/>
              </a:ext>
            </a:extLst>
          </p:cNvPr>
          <p:cNvPicPr>
            <a:picLocks noChangeAspect="1"/>
          </p:cNvPicPr>
          <p:nvPr/>
        </p:nvPicPr>
        <p:blipFill>
          <a:blip r:embed="rId4" cstate="print"/>
          <a:stretch>
            <a:fillRect/>
          </a:stretch>
        </p:blipFill>
        <p:spPr>
          <a:xfrm>
            <a:off x="7281333" y="4651453"/>
            <a:ext cx="3115733" cy="2103435"/>
          </a:xfrm>
          <a:prstGeom prst="rect">
            <a:avLst/>
          </a:prstGeom>
        </p:spPr>
      </p:pic>
    </p:spTree>
    <p:extLst>
      <p:ext uri="{BB962C8B-B14F-4D97-AF65-F5344CB8AC3E}">
        <p14:creationId xmlns:p14="http://schemas.microsoft.com/office/powerpoint/2010/main" val="3955427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666E7A1-B4F2-420C-8702-7E84F3626AD1}"/>
              </a:ext>
            </a:extLst>
          </p:cNvPr>
          <p:cNvSpPr>
            <a:spLocks noGrp="1"/>
          </p:cNvSpPr>
          <p:nvPr>
            <p:ph type="title"/>
          </p:nvPr>
        </p:nvSpPr>
        <p:spPr>
          <a:xfrm>
            <a:off x="-791792" y="350856"/>
            <a:ext cx="7958331" cy="1077229"/>
          </a:xfrm>
        </p:spPr>
        <p:txBody>
          <a:bodyPr/>
          <a:lstStyle/>
          <a:p>
            <a:r>
              <a:rPr lang="tr-TR" dirty="0" err="1">
                <a:cs typeface="Arial"/>
              </a:rPr>
              <a:t>Cəlal</a:t>
            </a:r>
            <a:r>
              <a:rPr lang="tr-TR" dirty="0">
                <a:cs typeface="Arial"/>
              </a:rPr>
              <a:t> </a:t>
            </a:r>
            <a:r>
              <a:rPr lang="tr-TR" dirty="0" err="1">
                <a:cs typeface="Arial"/>
              </a:rPr>
              <a:t>Əliyev</a:t>
            </a:r>
            <a:endParaRPr lang="tr-TR" dirty="0" err="1"/>
          </a:p>
        </p:txBody>
      </p:sp>
      <p:pic>
        <p:nvPicPr>
          <p:cNvPr id="3" name="Resim 3" descr="çayır, açık hava, kişi, adam içeren bir resim&#10;&#10;Çok yüksek güvenilirlikle oluşturulmuş açıklama">
            <a:extLst>
              <a:ext uri="{FF2B5EF4-FFF2-40B4-BE49-F238E27FC236}">
                <a16:creationId xmlns="" xmlns:a16="http://schemas.microsoft.com/office/drawing/2014/main" id="{74F1B92B-DA65-4576-ADB2-FD7F78DE2517}"/>
              </a:ext>
            </a:extLst>
          </p:cNvPr>
          <p:cNvPicPr>
            <a:picLocks noChangeAspect="1"/>
          </p:cNvPicPr>
          <p:nvPr/>
        </p:nvPicPr>
        <p:blipFill>
          <a:blip r:embed="rId2" cstate="print"/>
          <a:stretch>
            <a:fillRect/>
          </a:stretch>
        </p:blipFill>
        <p:spPr>
          <a:xfrm>
            <a:off x="1278465" y="1284817"/>
            <a:ext cx="3420533" cy="3272366"/>
          </a:xfrm>
          <a:prstGeom prst="rect">
            <a:avLst/>
          </a:prstGeom>
        </p:spPr>
      </p:pic>
      <p:pic>
        <p:nvPicPr>
          <p:cNvPr id="5" name="Resim 5" descr="çayır, açık hava, ağaç, kişi içeren bir resim&#10;&#10;Çok yüksek güvenilirlikle oluşturulmuş açıklama">
            <a:extLst>
              <a:ext uri="{FF2B5EF4-FFF2-40B4-BE49-F238E27FC236}">
                <a16:creationId xmlns="" xmlns:a16="http://schemas.microsoft.com/office/drawing/2014/main" id="{2E8C8359-2119-4390-B01D-444856F24F0F}"/>
              </a:ext>
            </a:extLst>
          </p:cNvPr>
          <p:cNvPicPr>
            <a:picLocks noChangeAspect="1"/>
          </p:cNvPicPr>
          <p:nvPr/>
        </p:nvPicPr>
        <p:blipFill>
          <a:blip r:embed="rId3" cstate="print"/>
          <a:stretch>
            <a:fillRect/>
          </a:stretch>
        </p:blipFill>
        <p:spPr>
          <a:xfrm>
            <a:off x="5774266" y="2800879"/>
            <a:ext cx="4385733" cy="3745440"/>
          </a:xfrm>
          <a:prstGeom prst="rect">
            <a:avLst/>
          </a:prstGeom>
        </p:spPr>
      </p:pic>
    </p:spTree>
    <p:extLst>
      <p:ext uri="{BB962C8B-B14F-4D97-AF65-F5344CB8AC3E}">
        <p14:creationId xmlns:p14="http://schemas.microsoft.com/office/powerpoint/2010/main" val="3738540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4CBD9A6-3273-4AFD-9800-C42891668AAF}"/>
              </a:ext>
            </a:extLst>
          </p:cNvPr>
          <p:cNvSpPr>
            <a:spLocks noGrp="1"/>
          </p:cNvSpPr>
          <p:nvPr>
            <p:ph type="title"/>
          </p:nvPr>
        </p:nvSpPr>
        <p:spPr/>
        <p:txBody>
          <a:bodyPr vert="horz" lIns="91440" tIns="45720" rIns="91440" bIns="45720" rtlCol="0" anchor="t">
            <a:noAutofit/>
          </a:bodyPr>
          <a:lstStyle/>
          <a:p>
            <a:r>
              <a:rPr lang="tr-TR" sz="2800" dirty="0" err="1">
                <a:cs typeface="Arial"/>
              </a:rPr>
              <a:t>Azərbaycan</a:t>
            </a:r>
            <a:r>
              <a:rPr lang="tr-TR" sz="2800" dirty="0">
                <a:cs typeface="Arial"/>
              </a:rPr>
              <a:t> elminin inkişafında </a:t>
            </a:r>
            <a:r>
              <a:rPr lang="tr-TR" sz="2800" dirty="0" err="1">
                <a:cs typeface="Arial"/>
              </a:rPr>
              <a:t>böyük</a:t>
            </a:r>
            <a:r>
              <a:rPr lang="tr-TR" sz="2800" dirty="0">
                <a:cs typeface="Arial"/>
              </a:rPr>
              <a:t> </a:t>
            </a:r>
            <a:r>
              <a:rPr lang="tr-TR" sz="2800" dirty="0" err="1">
                <a:cs typeface="Arial"/>
              </a:rPr>
              <a:t>xidmətləri</a:t>
            </a:r>
            <a:r>
              <a:rPr lang="tr-TR" sz="2800" dirty="0">
                <a:cs typeface="Arial"/>
              </a:rPr>
              <a:t> olan </a:t>
            </a:r>
            <a:r>
              <a:rPr lang="tr-TR" sz="2800" dirty="0" err="1">
                <a:cs typeface="Arial"/>
              </a:rPr>
              <a:t>görkəmli</a:t>
            </a:r>
            <a:r>
              <a:rPr lang="tr-TR" sz="2800" dirty="0">
                <a:cs typeface="Arial"/>
              </a:rPr>
              <a:t> </a:t>
            </a:r>
            <a:r>
              <a:rPr lang="tr-TR" sz="2800" dirty="0" err="1">
                <a:cs typeface="Arial"/>
              </a:rPr>
              <a:t>alimlər</a:t>
            </a:r>
            <a:r>
              <a:rPr lang="tr-TR" sz="2800" dirty="0">
                <a:cs typeface="Arial"/>
              </a:rPr>
              <a:t> sırasında dünya </a:t>
            </a:r>
            <a:r>
              <a:rPr lang="tr-TR" sz="2800" dirty="0" err="1">
                <a:cs typeface="Arial"/>
              </a:rPr>
              <a:t>şöhətli</a:t>
            </a:r>
            <a:r>
              <a:rPr lang="tr-TR" sz="2800" dirty="0">
                <a:cs typeface="Arial"/>
              </a:rPr>
              <a:t> </a:t>
            </a:r>
            <a:r>
              <a:rPr lang="tr-TR" sz="2800" dirty="0" err="1">
                <a:cs typeface="Arial"/>
              </a:rPr>
              <a:t>seleksiyaçı</a:t>
            </a:r>
            <a:r>
              <a:rPr lang="tr-TR" sz="2800" dirty="0">
                <a:cs typeface="Arial"/>
              </a:rPr>
              <a:t> </a:t>
            </a:r>
            <a:r>
              <a:rPr lang="tr-TR" sz="2800" dirty="0" err="1">
                <a:cs typeface="Arial"/>
              </a:rPr>
              <a:t>alim,ölkəmizdə</a:t>
            </a:r>
            <a:r>
              <a:rPr lang="tr-TR" sz="2800" dirty="0">
                <a:cs typeface="Arial"/>
              </a:rPr>
              <a:t> </a:t>
            </a:r>
            <a:r>
              <a:rPr lang="tr-TR" sz="2800" dirty="0" err="1">
                <a:cs typeface="Arial"/>
              </a:rPr>
              <a:t>biologiya</a:t>
            </a:r>
            <a:r>
              <a:rPr lang="tr-TR" sz="2800" dirty="0">
                <a:cs typeface="Arial"/>
              </a:rPr>
              <a:t> </a:t>
            </a:r>
            <a:r>
              <a:rPr lang="tr-TR" sz="2800" dirty="0" err="1">
                <a:cs typeface="Arial"/>
              </a:rPr>
              <a:t>və</a:t>
            </a:r>
            <a:r>
              <a:rPr lang="tr-TR" sz="2800" dirty="0">
                <a:cs typeface="Arial"/>
              </a:rPr>
              <a:t> </a:t>
            </a:r>
            <a:r>
              <a:rPr lang="tr-TR" sz="2800" dirty="0" err="1">
                <a:cs typeface="Arial"/>
              </a:rPr>
              <a:t>aqrar</a:t>
            </a:r>
            <a:r>
              <a:rPr lang="tr-TR" sz="2800" dirty="0">
                <a:cs typeface="Arial"/>
              </a:rPr>
              <a:t> </a:t>
            </a:r>
            <a:r>
              <a:rPr lang="tr-TR" sz="2800" dirty="0" err="1">
                <a:cs typeface="Arial"/>
              </a:rPr>
              <a:t>elminin</a:t>
            </a:r>
            <a:r>
              <a:rPr lang="tr-TR" sz="2800" dirty="0">
                <a:cs typeface="Arial"/>
              </a:rPr>
              <a:t> </a:t>
            </a:r>
            <a:r>
              <a:rPr lang="tr-TR" sz="2800" dirty="0" err="1">
                <a:cs typeface="Arial"/>
              </a:rPr>
              <a:t>görkəmli</a:t>
            </a:r>
            <a:r>
              <a:rPr lang="tr-TR" sz="2800" dirty="0">
                <a:cs typeface="Arial"/>
              </a:rPr>
              <a:t> </a:t>
            </a:r>
            <a:r>
              <a:rPr lang="tr-TR" sz="2800" dirty="0" err="1">
                <a:cs typeface="Arial"/>
              </a:rPr>
              <a:t>nümayəndəsi,Əvəkdar</a:t>
            </a:r>
            <a:r>
              <a:rPr lang="tr-TR" sz="2800" dirty="0">
                <a:cs typeface="Arial"/>
              </a:rPr>
              <a:t> </a:t>
            </a:r>
            <a:r>
              <a:rPr lang="tr-TR" sz="2800" dirty="0" err="1">
                <a:cs typeface="Arial"/>
              </a:rPr>
              <a:t>elm</a:t>
            </a:r>
            <a:r>
              <a:rPr lang="tr-TR" sz="2800" dirty="0">
                <a:cs typeface="Arial"/>
              </a:rPr>
              <a:t> </a:t>
            </a:r>
            <a:r>
              <a:rPr lang="tr-TR" sz="2800" dirty="0" err="1">
                <a:cs typeface="Arial"/>
              </a:rPr>
              <a:t>xadimi,ictimayi</a:t>
            </a:r>
            <a:r>
              <a:rPr lang="tr-TR" sz="2800" dirty="0">
                <a:cs typeface="Arial"/>
              </a:rPr>
              <a:t>-siyasi </a:t>
            </a:r>
            <a:r>
              <a:rPr lang="tr-TR" sz="2800" dirty="0" err="1">
                <a:cs typeface="Arial"/>
              </a:rPr>
              <a:t>xadim</a:t>
            </a:r>
            <a:r>
              <a:rPr lang="tr-TR" sz="2800" dirty="0">
                <a:cs typeface="Arial"/>
              </a:rPr>
              <a:t>,"</a:t>
            </a:r>
            <a:r>
              <a:rPr lang="tr-TR" sz="2800" dirty="0" err="1">
                <a:cs typeface="Arial"/>
              </a:rPr>
              <a:t>İstiqlal</a:t>
            </a:r>
            <a:r>
              <a:rPr lang="tr-TR" sz="2800" dirty="0">
                <a:cs typeface="Arial"/>
              </a:rPr>
              <a:t>" </a:t>
            </a:r>
            <a:r>
              <a:rPr lang="tr-TR" sz="2800" dirty="0" err="1">
                <a:cs typeface="Arial"/>
              </a:rPr>
              <a:t>və</a:t>
            </a:r>
            <a:r>
              <a:rPr lang="tr-TR" sz="2800" dirty="0">
                <a:cs typeface="Arial"/>
              </a:rPr>
              <a:t> "</a:t>
            </a:r>
            <a:r>
              <a:rPr lang="tr-TR" sz="2800" dirty="0" err="1">
                <a:cs typeface="Arial"/>
              </a:rPr>
              <a:t>Şərəf"ordenlərinə,Azərbaycan</a:t>
            </a:r>
            <a:r>
              <a:rPr lang="tr-TR" sz="2800" dirty="0">
                <a:cs typeface="Arial"/>
              </a:rPr>
              <a:t> </a:t>
            </a:r>
            <a:r>
              <a:rPr lang="tr-TR" sz="2800" dirty="0" err="1">
                <a:cs typeface="Arial"/>
              </a:rPr>
              <a:t>Respublikasi</a:t>
            </a:r>
            <a:r>
              <a:rPr lang="tr-TR" sz="2800" dirty="0">
                <a:cs typeface="Arial"/>
              </a:rPr>
              <a:t> </a:t>
            </a:r>
            <a:r>
              <a:rPr lang="tr-TR" sz="2800" dirty="0" err="1">
                <a:cs typeface="Arial"/>
              </a:rPr>
              <a:t>Prezidentinin</a:t>
            </a:r>
            <a:r>
              <a:rPr lang="tr-TR" sz="2800" dirty="0">
                <a:cs typeface="Arial"/>
              </a:rPr>
              <a:t> "</a:t>
            </a:r>
            <a:r>
              <a:rPr lang="tr-TR" sz="2800" dirty="0" err="1">
                <a:cs typeface="Arial"/>
              </a:rPr>
              <a:t>Fəxri</a:t>
            </a:r>
            <a:r>
              <a:rPr lang="tr-TR" sz="2800" dirty="0">
                <a:cs typeface="Arial"/>
              </a:rPr>
              <a:t> </a:t>
            </a:r>
            <a:r>
              <a:rPr lang="tr-TR" sz="2800" dirty="0" err="1">
                <a:cs typeface="Arial"/>
              </a:rPr>
              <a:t>diplomu"na</a:t>
            </a:r>
            <a:r>
              <a:rPr lang="tr-TR" sz="2800" dirty="0">
                <a:cs typeface="Arial"/>
              </a:rPr>
              <a:t> </a:t>
            </a:r>
            <a:r>
              <a:rPr lang="tr-TR" sz="2800" dirty="0" err="1">
                <a:cs typeface="Arial"/>
              </a:rPr>
              <a:t>layiq</a:t>
            </a:r>
            <a:r>
              <a:rPr lang="tr-TR" sz="2800" dirty="0">
                <a:cs typeface="Arial"/>
              </a:rPr>
              <a:t> görülmüş akademik </a:t>
            </a:r>
            <a:r>
              <a:rPr lang="tr-TR" sz="2800" dirty="0" err="1">
                <a:cs typeface="Arial"/>
              </a:rPr>
              <a:t>Cəlal</a:t>
            </a:r>
            <a:r>
              <a:rPr lang="tr-TR" sz="2800" dirty="0">
                <a:cs typeface="Arial"/>
              </a:rPr>
              <a:t> </a:t>
            </a:r>
            <a:r>
              <a:rPr lang="tr-TR" sz="2800" dirty="0" err="1">
                <a:cs typeface="Arial"/>
              </a:rPr>
              <a:t>Əliyevin</a:t>
            </a:r>
            <a:r>
              <a:rPr lang="tr-TR" sz="2800" dirty="0">
                <a:cs typeface="Arial"/>
              </a:rPr>
              <a:t> </a:t>
            </a:r>
            <a:r>
              <a:rPr lang="tr-TR" sz="2800" dirty="0" err="1">
                <a:cs typeface="Arial"/>
              </a:rPr>
              <a:t>xüsusi</a:t>
            </a:r>
            <a:r>
              <a:rPr lang="tr-TR" sz="2800" dirty="0">
                <a:cs typeface="Arial"/>
              </a:rPr>
              <a:t> yeri </a:t>
            </a:r>
            <a:r>
              <a:rPr lang="tr-TR" sz="2800" dirty="0" err="1">
                <a:cs typeface="Arial"/>
              </a:rPr>
              <a:t>var.Onu</a:t>
            </a:r>
            <a:r>
              <a:rPr lang="tr-TR" sz="2800" dirty="0">
                <a:cs typeface="Arial"/>
              </a:rPr>
              <a:t> </a:t>
            </a:r>
            <a:r>
              <a:rPr lang="tr-TR" sz="2800" dirty="0" err="1">
                <a:cs typeface="Arial"/>
              </a:rPr>
              <a:t>cəsarətlə</a:t>
            </a:r>
            <a:r>
              <a:rPr lang="tr-TR" sz="2800" dirty="0">
                <a:cs typeface="Arial"/>
              </a:rPr>
              <a:t> </a:t>
            </a:r>
            <a:r>
              <a:rPr lang="tr-TR" sz="2800" dirty="0" err="1">
                <a:cs typeface="Arial"/>
              </a:rPr>
              <a:t>Azərbaycan</a:t>
            </a:r>
            <a:r>
              <a:rPr lang="tr-TR" sz="2800" dirty="0">
                <a:cs typeface="Arial"/>
              </a:rPr>
              <a:t> </a:t>
            </a:r>
            <a:r>
              <a:rPr lang="tr-TR" sz="2800" dirty="0" err="1">
                <a:cs typeface="Arial"/>
              </a:rPr>
              <a:t>biologiya</a:t>
            </a:r>
            <a:r>
              <a:rPr lang="tr-TR" sz="2800" dirty="0">
                <a:cs typeface="Arial"/>
              </a:rPr>
              <a:t> </a:t>
            </a:r>
            <a:r>
              <a:rPr lang="tr-TR" sz="2800" dirty="0" err="1">
                <a:cs typeface="Arial"/>
              </a:rPr>
              <a:t>və</a:t>
            </a:r>
            <a:r>
              <a:rPr lang="tr-TR" sz="2800" dirty="0">
                <a:cs typeface="Arial"/>
              </a:rPr>
              <a:t> </a:t>
            </a:r>
            <a:r>
              <a:rPr lang="tr-TR" sz="2800" dirty="0" err="1">
                <a:cs typeface="Arial"/>
              </a:rPr>
              <a:t>seleksiyaelminin</a:t>
            </a:r>
            <a:r>
              <a:rPr lang="tr-TR" sz="2800" dirty="0">
                <a:cs typeface="Arial"/>
              </a:rPr>
              <a:t> </a:t>
            </a:r>
            <a:r>
              <a:rPr lang="tr-TR" sz="2800" dirty="0" err="1">
                <a:cs typeface="Arial"/>
              </a:rPr>
              <a:t>zirvəsi</a:t>
            </a:r>
            <a:r>
              <a:rPr lang="tr-TR" sz="2800" dirty="0">
                <a:cs typeface="Arial"/>
              </a:rPr>
              <a:t> </a:t>
            </a:r>
            <a:r>
              <a:rPr lang="tr-TR" sz="2800" dirty="0" err="1">
                <a:cs typeface="Arial"/>
              </a:rPr>
              <a:t>adlandırmaq</a:t>
            </a:r>
            <a:r>
              <a:rPr lang="tr-TR" sz="2800" dirty="0">
                <a:cs typeface="Arial"/>
              </a:rPr>
              <a:t> </a:t>
            </a:r>
            <a:r>
              <a:rPr lang="tr-TR" sz="2800" dirty="0" err="1">
                <a:cs typeface="Arial"/>
              </a:rPr>
              <a:t>olar</a:t>
            </a:r>
            <a:endParaRPr lang="tr-TR" sz="2800" dirty="0">
              <a:cs typeface="Arial"/>
            </a:endParaRPr>
          </a:p>
        </p:txBody>
      </p:sp>
    </p:spTree>
    <p:extLst>
      <p:ext uri="{BB962C8B-B14F-4D97-AF65-F5344CB8AC3E}">
        <p14:creationId xmlns:p14="http://schemas.microsoft.com/office/powerpoint/2010/main" val="191949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76236A4-DAE3-4D5F-AB60-D6ABD7C4CBE1}"/>
              </a:ext>
            </a:extLst>
          </p:cNvPr>
          <p:cNvSpPr>
            <a:spLocks noGrp="1"/>
          </p:cNvSpPr>
          <p:nvPr>
            <p:ph type="title"/>
          </p:nvPr>
        </p:nvSpPr>
        <p:spPr>
          <a:xfrm>
            <a:off x="2374741" y="198456"/>
            <a:ext cx="7958331" cy="1077229"/>
          </a:xfrm>
        </p:spPr>
        <p:txBody>
          <a:bodyPr vert="horz" lIns="91440" tIns="45720" rIns="91440" bIns="45720" rtlCol="0" anchor="t">
            <a:noAutofit/>
          </a:bodyPr>
          <a:lstStyle/>
          <a:p>
            <a:r>
              <a:rPr lang="tr-TR" sz="2800" err="1">
                <a:cs typeface="Arial"/>
              </a:rPr>
              <a:t>Cəlal</a:t>
            </a:r>
            <a:r>
              <a:rPr lang="tr-TR" sz="2800" dirty="0">
                <a:cs typeface="Arial"/>
              </a:rPr>
              <a:t> </a:t>
            </a:r>
            <a:r>
              <a:rPr lang="tr-TR" sz="2800" err="1">
                <a:cs typeface="Arial"/>
              </a:rPr>
              <a:t>müəllimin</a:t>
            </a:r>
            <a:r>
              <a:rPr lang="tr-TR" sz="2800" dirty="0">
                <a:cs typeface="Arial"/>
              </a:rPr>
              <a:t> </a:t>
            </a:r>
            <a:r>
              <a:rPr lang="tr-TR" sz="2800" err="1">
                <a:cs typeface="Arial"/>
              </a:rPr>
              <a:t>elmi-tedqiqat</a:t>
            </a:r>
            <a:r>
              <a:rPr lang="tr-TR" sz="2800" dirty="0">
                <a:cs typeface="Arial"/>
              </a:rPr>
              <a:t> </a:t>
            </a:r>
            <a:r>
              <a:rPr lang="tr-TR" sz="2800" err="1">
                <a:cs typeface="Arial"/>
              </a:rPr>
              <a:t>işlərinə</a:t>
            </a:r>
            <a:r>
              <a:rPr lang="tr-TR" sz="2800" dirty="0">
                <a:cs typeface="Arial"/>
              </a:rPr>
              <a:t> </a:t>
            </a:r>
            <a:r>
              <a:rPr lang="tr-TR" sz="2800" err="1">
                <a:cs typeface="Arial"/>
              </a:rPr>
              <a:t>böyük</a:t>
            </a:r>
            <a:r>
              <a:rPr lang="tr-TR" sz="2800" dirty="0">
                <a:cs typeface="Arial"/>
              </a:rPr>
              <a:t> </a:t>
            </a:r>
            <a:r>
              <a:rPr lang="tr-TR" sz="2800" err="1">
                <a:cs typeface="Arial"/>
              </a:rPr>
              <a:t>marağı,elmi</a:t>
            </a:r>
            <a:r>
              <a:rPr lang="tr-TR" sz="2800" dirty="0">
                <a:cs typeface="Arial"/>
              </a:rPr>
              <a:t> </a:t>
            </a:r>
            <a:r>
              <a:rPr lang="tr-TR" sz="2800" err="1">
                <a:cs typeface="Arial"/>
              </a:rPr>
              <a:t>nəticələri</a:t>
            </a:r>
            <a:r>
              <a:rPr lang="tr-TR" sz="2800" dirty="0">
                <a:cs typeface="Arial"/>
              </a:rPr>
              <a:t> </a:t>
            </a:r>
            <a:r>
              <a:rPr lang="tr-TR" sz="2800" err="1">
                <a:cs typeface="Arial"/>
              </a:rPr>
              <a:t>təcrübə</a:t>
            </a:r>
            <a:r>
              <a:rPr lang="tr-TR" sz="2800" dirty="0">
                <a:cs typeface="Arial"/>
              </a:rPr>
              <a:t> </a:t>
            </a:r>
            <a:r>
              <a:rPr lang="tr-TR" sz="2800" err="1">
                <a:cs typeface="Arial"/>
              </a:rPr>
              <a:t>sahələrində</a:t>
            </a:r>
            <a:r>
              <a:rPr lang="tr-TR" sz="2800" dirty="0">
                <a:cs typeface="Arial"/>
              </a:rPr>
              <a:t> </a:t>
            </a:r>
            <a:r>
              <a:rPr lang="tr-TR" sz="2800" err="1">
                <a:cs typeface="Arial"/>
              </a:rPr>
              <a:t>əyani</a:t>
            </a:r>
            <a:r>
              <a:rPr lang="tr-TR" sz="2800" dirty="0">
                <a:cs typeface="Arial"/>
              </a:rPr>
              <a:t> </a:t>
            </a:r>
            <a:r>
              <a:rPr lang="tr-TR" sz="2800" err="1">
                <a:cs typeface="Arial"/>
              </a:rPr>
              <a:t>görmək</a:t>
            </a:r>
            <a:r>
              <a:rPr lang="tr-TR" sz="2800" dirty="0">
                <a:cs typeface="Arial"/>
              </a:rPr>
              <a:t> arzusu onu </a:t>
            </a:r>
            <a:r>
              <a:rPr lang="tr-TR" sz="2800" err="1">
                <a:cs typeface="Arial"/>
              </a:rPr>
              <a:t>Əkinçilik</a:t>
            </a:r>
            <a:r>
              <a:rPr lang="tr-TR" sz="2800" dirty="0">
                <a:cs typeface="Arial"/>
              </a:rPr>
              <a:t> </a:t>
            </a:r>
            <a:r>
              <a:rPr lang="tr-TR" sz="2800" err="1">
                <a:cs typeface="Arial"/>
              </a:rPr>
              <a:t>İnstitutuna</a:t>
            </a:r>
            <a:r>
              <a:rPr lang="tr-TR" sz="2800" dirty="0">
                <a:cs typeface="Arial"/>
              </a:rPr>
              <a:t> </a:t>
            </a:r>
            <a:r>
              <a:rPr lang="tr-TR" sz="2800" err="1">
                <a:cs typeface="Arial"/>
              </a:rPr>
              <a:t>gətirib</a:t>
            </a:r>
            <a:r>
              <a:rPr lang="tr-TR" sz="2800" dirty="0">
                <a:cs typeface="Arial"/>
              </a:rPr>
              <a:t> </a:t>
            </a:r>
            <a:r>
              <a:rPr lang="tr-TR" sz="2800" err="1">
                <a:cs typeface="Arial"/>
              </a:rPr>
              <a:t>və</a:t>
            </a:r>
            <a:r>
              <a:rPr lang="tr-TR" sz="2800" dirty="0">
                <a:cs typeface="Arial"/>
              </a:rPr>
              <a:t> </a:t>
            </a:r>
            <a:r>
              <a:rPr lang="tr-TR" sz="2800" err="1">
                <a:cs typeface="Arial"/>
              </a:rPr>
              <a:t>tezliklə</a:t>
            </a:r>
            <a:r>
              <a:rPr lang="tr-TR" sz="2800" dirty="0">
                <a:cs typeface="Arial"/>
              </a:rPr>
              <a:t> </a:t>
            </a:r>
            <a:r>
              <a:rPr lang="tr-TR" sz="2800" err="1">
                <a:cs typeface="Arial"/>
              </a:rPr>
              <a:t>həmin</a:t>
            </a:r>
            <a:r>
              <a:rPr lang="tr-TR" sz="2800" dirty="0">
                <a:cs typeface="Arial"/>
              </a:rPr>
              <a:t> </a:t>
            </a:r>
            <a:r>
              <a:rPr lang="tr-TR" sz="2800" err="1">
                <a:cs typeface="Arial"/>
              </a:rPr>
              <a:t>institutun</a:t>
            </a:r>
            <a:r>
              <a:rPr lang="tr-TR" sz="2800" dirty="0">
                <a:cs typeface="Arial"/>
              </a:rPr>
              <a:t> </a:t>
            </a:r>
            <a:r>
              <a:rPr lang="tr-TR" sz="2800" err="1">
                <a:cs typeface="Arial"/>
              </a:rPr>
              <a:t>təkanverici</a:t>
            </a:r>
            <a:r>
              <a:rPr lang="tr-TR" sz="2800" dirty="0">
                <a:cs typeface="Arial"/>
              </a:rPr>
              <a:t> </a:t>
            </a:r>
            <a:r>
              <a:rPr lang="tr-TR" sz="2800" err="1">
                <a:cs typeface="Arial"/>
              </a:rPr>
              <a:t>qüvvəsinə</a:t>
            </a:r>
            <a:r>
              <a:rPr lang="tr-TR" sz="2800" dirty="0">
                <a:cs typeface="Arial"/>
              </a:rPr>
              <a:t> </a:t>
            </a:r>
            <a:r>
              <a:rPr lang="tr-TR" sz="2800" err="1">
                <a:cs typeface="Arial"/>
              </a:rPr>
              <a:t>çevirib</a:t>
            </a:r>
            <a:r>
              <a:rPr lang="tr-TR" sz="2800" dirty="0">
                <a:cs typeface="Arial"/>
              </a:rPr>
              <a:t>."</a:t>
            </a:r>
            <a:r>
              <a:rPr lang="tr-TR" sz="2800" err="1">
                <a:cs typeface="Arial"/>
              </a:rPr>
              <a:t>İdeal"tipli</a:t>
            </a:r>
            <a:r>
              <a:rPr lang="tr-TR" sz="2800" dirty="0">
                <a:cs typeface="Arial"/>
              </a:rPr>
              <a:t> </a:t>
            </a:r>
            <a:r>
              <a:rPr lang="tr-TR" sz="2800" err="1">
                <a:cs typeface="Arial"/>
              </a:rPr>
              <a:t>sortların</a:t>
            </a:r>
            <a:r>
              <a:rPr lang="tr-TR" sz="2800" dirty="0">
                <a:cs typeface="Arial"/>
              </a:rPr>
              <a:t> </a:t>
            </a:r>
            <a:r>
              <a:rPr lang="tr-TR" sz="2800" err="1">
                <a:cs typeface="Arial"/>
              </a:rPr>
              <a:t>yaradılması,respublikamızda</a:t>
            </a:r>
            <a:r>
              <a:rPr lang="tr-TR" sz="2800" dirty="0">
                <a:cs typeface="Arial"/>
              </a:rPr>
              <a:t> </a:t>
            </a:r>
            <a:r>
              <a:rPr lang="tr-TR" sz="2800" err="1">
                <a:cs typeface="Arial"/>
              </a:rPr>
              <a:t>və</a:t>
            </a:r>
            <a:r>
              <a:rPr lang="tr-TR" sz="2800" dirty="0">
                <a:cs typeface="Arial"/>
              </a:rPr>
              <a:t> onun </a:t>
            </a:r>
            <a:r>
              <a:rPr lang="tr-TR" sz="2800" err="1">
                <a:cs typeface="Arial"/>
              </a:rPr>
              <a:t>hüdudlarından</a:t>
            </a:r>
            <a:r>
              <a:rPr lang="tr-TR" sz="2800" dirty="0">
                <a:cs typeface="Arial"/>
              </a:rPr>
              <a:t> </a:t>
            </a:r>
            <a:r>
              <a:rPr lang="tr-TR" sz="2800" err="1">
                <a:cs typeface="Arial"/>
              </a:rPr>
              <a:t>kənardada</a:t>
            </a:r>
            <a:r>
              <a:rPr lang="tr-TR" sz="2800" dirty="0">
                <a:cs typeface="Arial"/>
              </a:rPr>
              <a:t>  </a:t>
            </a:r>
            <a:r>
              <a:rPr lang="tr-TR" sz="2800" err="1">
                <a:cs typeface="Arial"/>
              </a:rPr>
              <a:t>rayonlaşdırılmış</a:t>
            </a:r>
            <a:r>
              <a:rPr lang="tr-TR" sz="2800" dirty="0">
                <a:cs typeface="Arial"/>
              </a:rPr>
              <a:t> "Mirbəşir-50","Qaraqılçıq-2","Şiraslan-23","Tərtər-2","Vüqar" </a:t>
            </a:r>
            <a:r>
              <a:rPr lang="tr-TR" sz="2800" err="1">
                <a:cs typeface="Arial"/>
              </a:rPr>
              <a:t>və</a:t>
            </a:r>
            <a:r>
              <a:rPr lang="tr-TR" sz="2800" dirty="0">
                <a:cs typeface="Arial"/>
              </a:rPr>
              <a:t> </a:t>
            </a:r>
            <a:r>
              <a:rPr lang="tr-TR" sz="2800" err="1">
                <a:cs typeface="Arial"/>
              </a:rPr>
              <a:t>başqa</a:t>
            </a:r>
            <a:r>
              <a:rPr lang="tr-TR" sz="2800" dirty="0">
                <a:cs typeface="Arial"/>
              </a:rPr>
              <a:t> </a:t>
            </a:r>
            <a:r>
              <a:rPr lang="tr-TR" sz="2800" err="1">
                <a:cs typeface="Arial"/>
              </a:rPr>
              <a:t>məhsuldar</a:t>
            </a:r>
            <a:r>
              <a:rPr lang="tr-TR" sz="2800" dirty="0">
                <a:cs typeface="Arial"/>
              </a:rPr>
              <a:t> </a:t>
            </a:r>
            <a:r>
              <a:rPr lang="tr-TR" sz="2800" err="1">
                <a:cs typeface="Arial"/>
              </a:rPr>
              <a:t>buğda</a:t>
            </a:r>
            <a:r>
              <a:rPr lang="tr-TR" sz="2800" dirty="0">
                <a:cs typeface="Arial"/>
              </a:rPr>
              <a:t> </a:t>
            </a:r>
            <a:r>
              <a:rPr lang="tr-TR" sz="2800" err="1">
                <a:cs typeface="Arial"/>
              </a:rPr>
              <a:t>sortları</a:t>
            </a:r>
            <a:r>
              <a:rPr lang="tr-TR" sz="2800" dirty="0">
                <a:cs typeface="Arial"/>
              </a:rPr>
              <a:t> alimin </a:t>
            </a:r>
            <a:r>
              <a:rPr lang="tr-TR" sz="2800" err="1">
                <a:cs typeface="Arial"/>
              </a:rPr>
              <a:t>coxillik,intensiv</a:t>
            </a:r>
            <a:r>
              <a:rPr lang="tr-TR" sz="2800" dirty="0">
                <a:cs typeface="Arial"/>
              </a:rPr>
              <a:t> </a:t>
            </a:r>
            <a:r>
              <a:rPr lang="tr-TR" sz="2800" err="1">
                <a:cs typeface="Arial"/>
              </a:rPr>
              <a:t>fəaliyyətinin</a:t>
            </a:r>
            <a:r>
              <a:rPr lang="tr-TR" sz="2800" dirty="0">
                <a:cs typeface="Arial"/>
              </a:rPr>
              <a:t> </a:t>
            </a:r>
            <a:r>
              <a:rPr lang="tr-TR" sz="2800" err="1">
                <a:cs typeface="Arial"/>
              </a:rPr>
              <a:t>nəticəsidir</a:t>
            </a:r>
            <a:r>
              <a:rPr lang="tr-TR" sz="2800" dirty="0">
                <a:cs typeface="Arial"/>
              </a:rPr>
              <a:t> </a:t>
            </a:r>
          </a:p>
        </p:txBody>
      </p:sp>
      <p:pic>
        <p:nvPicPr>
          <p:cNvPr id="3" name="Resim 3" descr="bitki, açık hava, çayır içeren bir resim&#10;&#10;Çok yüksek güvenilirlikle oluşturulmuş açıklama">
            <a:extLst>
              <a:ext uri="{FF2B5EF4-FFF2-40B4-BE49-F238E27FC236}">
                <a16:creationId xmlns="" xmlns:a16="http://schemas.microsoft.com/office/drawing/2014/main" id="{2FE4999A-5E77-4782-870F-BA5B921F5DAC}"/>
              </a:ext>
            </a:extLst>
          </p:cNvPr>
          <p:cNvPicPr>
            <a:picLocks noChangeAspect="1"/>
          </p:cNvPicPr>
          <p:nvPr/>
        </p:nvPicPr>
        <p:blipFill>
          <a:blip r:embed="rId2" cstate="print"/>
          <a:stretch>
            <a:fillRect/>
          </a:stretch>
        </p:blipFill>
        <p:spPr>
          <a:xfrm>
            <a:off x="1116722" y="4136495"/>
            <a:ext cx="2524125" cy="2598209"/>
          </a:xfrm>
          <a:prstGeom prst="rect">
            <a:avLst/>
          </a:prstGeom>
        </p:spPr>
      </p:pic>
      <p:pic>
        <p:nvPicPr>
          <p:cNvPr id="5" name="Resim 5" descr="bitki, çayır, açık hava içeren bir resim&#10;&#10;Çok yüksek güvenilirlikle oluşturulmuş açıklama">
            <a:extLst>
              <a:ext uri="{FF2B5EF4-FFF2-40B4-BE49-F238E27FC236}">
                <a16:creationId xmlns="" xmlns:a16="http://schemas.microsoft.com/office/drawing/2014/main" id="{32F281E4-047B-41C1-8D31-6C4EDF4C5CFF}"/>
              </a:ext>
            </a:extLst>
          </p:cNvPr>
          <p:cNvPicPr>
            <a:picLocks noChangeAspect="1"/>
          </p:cNvPicPr>
          <p:nvPr/>
        </p:nvPicPr>
        <p:blipFill>
          <a:blip r:embed="rId3" cstate="print"/>
          <a:stretch>
            <a:fillRect/>
          </a:stretch>
        </p:blipFill>
        <p:spPr>
          <a:xfrm>
            <a:off x="6350081" y="4546071"/>
            <a:ext cx="4013200" cy="2117724"/>
          </a:xfrm>
          <a:prstGeom prst="rect">
            <a:avLst/>
          </a:prstGeom>
        </p:spPr>
      </p:pic>
    </p:spTree>
    <p:extLst>
      <p:ext uri="{BB962C8B-B14F-4D97-AF65-F5344CB8AC3E}">
        <p14:creationId xmlns:p14="http://schemas.microsoft.com/office/powerpoint/2010/main" val="3770288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D6EEA95-DBC5-4253-AE42-9EEC2F259FC4}"/>
              </a:ext>
            </a:extLst>
          </p:cNvPr>
          <p:cNvSpPr>
            <a:spLocks noGrp="1"/>
          </p:cNvSpPr>
          <p:nvPr>
            <p:ph type="ctrTitle"/>
          </p:nvPr>
        </p:nvSpPr>
        <p:spPr>
          <a:xfrm>
            <a:off x="1825607" y="3476919"/>
            <a:ext cx="5518066" cy="2101788"/>
          </a:xfrm>
        </p:spPr>
        <p:txBody>
          <a:bodyPr>
            <a:normAutofit fontScale="90000"/>
          </a:bodyPr>
          <a:lstStyle/>
          <a:p>
            <a:r>
              <a:rPr lang="tr-TR" sz="2800" dirty="0" err="1">
                <a:cs typeface="Arial"/>
              </a:rPr>
              <a:t>Azərbaycanın</a:t>
            </a:r>
            <a:r>
              <a:rPr lang="tr-TR" sz="2800" dirty="0">
                <a:cs typeface="Arial"/>
              </a:rPr>
              <a:t> ayrı-ayrı zonaları üçün </a:t>
            </a:r>
            <a:r>
              <a:rPr lang="tr-TR" sz="2800" dirty="0" err="1">
                <a:cs typeface="Arial"/>
              </a:rPr>
              <a:t>rayonlaşmış</a:t>
            </a:r>
            <a:r>
              <a:rPr lang="tr-TR" sz="2800" dirty="0">
                <a:cs typeface="Arial"/>
              </a:rPr>
              <a:t> </a:t>
            </a:r>
            <a:r>
              <a:rPr lang="tr-TR" sz="2800" dirty="0" err="1">
                <a:cs typeface="Arial"/>
              </a:rPr>
              <a:t>buğda</a:t>
            </a:r>
            <a:r>
              <a:rPr lang="tr-TR" sz="2800" dirty="0">
                <a:cs typeface="Arial"/>
              </a:rPr>
              <a:t> "Arzu","Bol-Arpa","</a:t>
            </a:r>
            <a:r>
              <a:rPr lang="tr-TR" sz="2800" dirty="0" err="1">
                <a:cs typeface="Arial"/>
              </a:rPr>
              <a:t>Kürgənə</a:t>
            </a:r>
            <a:r>
              <a:rPr lang="tr-TR" sz="2800" dirty="0">
                <a:cs typeface="Arial"/>
              </a:rPr>
              <a:t>","Bol-</a:t>
            </a:r>
            <a:r>
              <a:rPr lang="tr-TR" sz="2800" dirty="0" err="1">
                <a:cs typeface="Arial"/>
              </a:rPr>
              <a:t>Buğda</a:t>
            </a:r>
            <a:r>
              <a:rPr lang="tr-TR" sz="2800" dirty="0">
                <a:cs typeface="Arial"/>
              </a:rPr>
              <a:t>" </a:t>
            </a:r>
            <a:r>
              <a:rPr lang="tr-TR" sz="2800" dirty="0" err="1">
                <a:cs typeface="Arial"/>
              </a:rPr>
              <a:t>sortları</a:t>
            </a:r>
            <a:r>
              <a:rPr lang="tr-TR" sz="2800" dirty="0">
                <a:cs typeface="Arial"/>
              </a:rPr>
              <a:t> akademik </a:t>
            </a:r>
            <a:r>
              <a:rPr lang="tr-TR" sz="2800" dirty="0" err="1">
                <a:cs typeface="Arial"/>
              </a:rPr>
              <a:t>İ.D.Mustafayev</a:t>
            </a:r>
            <a:r>
              <a:rPr lang="tr-TR" sz="2800" dirty="0">
                <a:cs typeface="Arial"/>
              </a:rPr>
              <a:t> </a:t>
            </a:r>
            <a:r>
              <a:rPr lang="tr-TR" sz="2800" dirty="0" err="1">
                <a:cs typeface="Arial"/>
              </a:rPr>
              <a:t>tərəfindən</a:t>
            </a:r>
            <a:r>
              <a:rPr lang="tr-TR" sz="2800" dirty="0">
                <a:cs typeface="Arial"/>
              </a:rPr>
              <a:t> </a:t>
            </a:r>
            <a:r>
              <a:rPr lang="tr-TR" sz="2800" dirty="0" err="1">
                <a:cs typeface="Arial"/>
              </a:rPr>
              <a:t>alınmışdır</a:t>
            </a:r>
          </a:p>
        </p:txBody>
      </p:sp>
      <p:sp>
        <p:nvSpPr>
          <p:cNvPr id="3" name="Alt Başlık 2">
            <a:extLst>
              <a:ext uri="{FF2B5EF4-FFF2-40B4-BE49-F238E27FC236}">
                <a16:creationId xmlns="" xmlns:a16="http://schemas.microsoft.com/office/drawing/2014/main" id="{F178D4ED-2B9B-4BA2-8C6F-86902111C9FE}"/>
              </a:ext>
            </a:extLst>
          </p:cNvPr>
          <p:cNvSpPr>
            <a:spLocks noGrp="1"/>
          </p:cNvSpPr>
          <p:nvPr>
            <p:ph type="subTitle" idx="1"/>
          </p:nvPr>
        </p:nvSpPr>
        <p:spPr>
          <a:xfrm>
            <a:off x="1078941" y="-288148"/>
            <a:ext cx="5357600" cy="1160213"/>
          </a:xfrm>
        </p:spPr>
        <p:txBody>
          <a:bodyPr/>
          <a:lstStyle/>
          <a:p>
            <a:r>
              <a:rPr lang="tr-TR" sz="3200" dirty="0">
                <a:cs typeface="Arial"/>
              </a:rPr>
              <a:t>İmam </a:t>
            </a:r>
            <a:r>
              <a:rPr lang="tr-TR" sz="3200" dirty="0" err="1">
                <a:cs typeface="Arial"/>
              </a:rPr>
              <a:t>Mustafayev</a:t>
            </a:r>
            <a:endParaRPr lang="tr-TR" sz="3200" dirty="0">
              <a:cs typeface="Arial"/>
            </a:endParaRPr>
          </a:p>
        </p:txBody>
      </p:sp>
      <p:pic>
        <p:nvPicPr>
          <p:cNvPr id="4" name="Resim 4" descr="fotoğraf, adam, takım, eski içeren bir resim&#10;&#10;Çok yüksek güvenilirlikle oluşturulmuş açıklama">
            <a:extLst>
              <a:ext uri="{FF2B5EF4-FFF2-40B4-BE49-F238E27FC236}">
                <a16:creationId xmlns="" xmlns:a16="http://schemas.microsoft.com/office/drawing/2014/main" id="{BC1AD0D2-8648-4106-9798-C2CD8CD61970}"/>
              </a:ext>
            </a:extLst>
          </p:cNvPr>
          <p:cNvPicPr>
            <a:picLocks noChangeAspect="1"/>
          </p:cNvPicPr>
          <p:nvPr/>
        </p:nvPicPr>
        <p:blipFill>
          <a:blip r:embed="rId2" cstate="print"/>
          <a:stretch>
            <a:fillRect/>
          </a:stretch>
        </p:blipFill>
        <p:spPr>
          <a:xfrm>
            <a:off x="3245129" y="895907"/>
            <a:ext cx="2819399" cy="2506531"/>
          </a:xfrm>
          <a:prstGeom prst="rect">
            <a:avLst/>
          </a:prstGeom>
        </p:spPr>
      </p:pic>
      <p:pic>
        <p:nvPicPr>
          <p:cNvPr id="6" name="Resim 6" descr="mısır, yiyecek, iç mekan, oturma içeren bir resim&#10;&#10;Çok yüksek güvenilirlikle oluşturulmuş açıklama">
            <a:extLst>
              <a:ext uri="{FF2B5EF4-FFF2-40B4-BE49-F238E27FC236}">
                <a16:creationId xmlns="" xmlns:a16="http://schemas.microsoft.com/office/drawing/2014/main" id="{52E6A862-FC8A-4B3C-A97E-98B60BFFA4B9}"/>
              </a:ext>
            </a:extLst>
          </p:cNvPr>
          <p:cNvPicPr>
            <a:picLocks noChangeAspect="1"/>
          </p:cNvPicPr>
          <p:nvPr/>
        </p:nvPicPr>
        <p:blipFill>
          <a:blip r:embed="rId3" cstate="print"/>
          <a:stretch>
            <a:fillRect/>
          </a:stretch>
        </p:blipFill>
        <p:spPr>
          <a:xfrm>
            <a:off x="1303865" y="5156730"/>
            <a:ext cx="2743200" cy="1458073"/>
          </a:xfrm>
          <a:prstGeom prst="rect">
            <a:avLst/>
          </a:prstGeom>
        </p:spPr>
      </p:pic>
      <p:pic>
        <p:nvPicPr>
          <p:cNvPr id="8" name="Resim 8" descr="meyve, sert kabuklu yemiş, yiyecek, tablo içeren bir resim&#10;&#10;Yüksek güvenilirlikle oluşturulmuş açıklama">
            <a:extLst>
              <a:ext uri="{FF2B5EF4-FFF2-40B4-BE49-F238E27FC236}">
                <a16:creationId xmlns="" xmlns:a16="http://schemas.microsoft.com/office/drawing/2014/main" id="{0F17B174-7690-473E-B33B-DAA0DB728D09}"/>
              </a:ext>
            </a:extLst>
          </p:cNvPr>
          <p:cNvPicPr>
            <a:picLocks noChangeAspect="1"/>
          </p:cNvPicPr>
          <p:nvPr/>
        </p:nvPicPr>
        <p:blipFill>
          <a:blip r:embed="rId4" cstate="print"/>
          <a:stretch>
            <a:fillRect/>
          </a:stretch>
        </p:blipFill>
        <p:spPr>
          <a:xfrm>
            <a:off x="5469465" y="5299181"/>
            <a:ext cx="2743200" cy="1410759"/>
          </a:xfrm>
          <a:prstGeom prst="rect">
            <a:avLst/>
          </a:prstGeom>
        </p:spPr>
      </p:pic>
    </p:spTree>
    <p:extLst>
      <p:ext uri="{BB962C8B-B14F-4D97-AF65-F5344CB8AC3E}">
        <p14:creationId xmlns:p14="http://schemas.microsoft.com/office/powerpoint/2010/main" val="101478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81D27DA-F13C-4840-A6FC-8C16F432B939}"/>
              </a:ext>
            </a:extLst>
          </p:cNvPr>
          <p:cNvSpPr>
            <a:spLocks noGrp="1"/>
          </p:cNvSpPr>
          <p:nvPr>
            <p:ph type="title"/>
          </p:nvPr>
        </p:nvSpPr>
        <p:spPr>
          <a:xfrm>
            <a:off x="-774859" y="147656"/>
            <a:ext cx="7958331" cy="1077229"/>
          </a:xfrm>
        </p:spPr>
        <p:txBody>
          <a:bodyPr/>
          <a:lstStyle/>
          <a:p>
            <a:r>
              <a:rPr lang="tr-TR" dirty="0" err="1">
                <a:cs typeface="Arial"/>
              </a:rPr>
              <a:t>Firuz</a:t>
            </a:r>
            <a:r>
              <a:rPr lang="tr-TR" dirty="0">
                <a:cs typeface="Arial"/>
              </a:rPr>
              <a:t> </a:t>
            </a:r>
            <a:r>
              <a:rPr lang="tr-TR" dirty="0" err="1">
                <a:cs typeface="Arial"/>
              </a:rPr>
              <a:t>Məlikov</a:t>
            </a:r>
            <a:endParaRPr lang="tr-TR" dirty="0" err="1"/>
          </a:p>
        </p:txBody>
      </p:sp>
      <p:sp>
        <p:nvSpPr>
          <p:cNvPr id="11" name="İçerik Yer Tutucusu 10">
            <a:extLst>
              <a:ext uri="{FF2B5EF4-FFF2-40B4-BE49-F238E27FC236}">
                <a16:creationId xmlns="" xmlns:a16="http://schemas.microsoft.com/office/drawing/2014/main" id="{C3B89E28-7338-47ED-A8AA-714046F2D5D5}"/>
              </a:ext>
            </a:extLst>
          </p:cNvPr>
          <p:cNvSpPr>
            <a:spLocks noGrp="1"/>
          </p:cNvSpPr>
          <p:nvPr>
            <p:ph idx="1"/>
          </p:nvPr>
        </p:nvSpPr>
        <p:spPr>
          <a:xfrm>
            <a:off x="1943866" y="3559183"/>
            <a:ext cx="7796540" cy="3997828"/>
          </a:xfrm>
        </p:spPr>
        <p:txBody>
          <a:bodyPr/>
          <a:lstStyle/>
          <a:p>
            <a:pPr marL="344170" indent="-337820"/>
            <a:r>
              <a:rPr lang="tr" dirty="0">
                <a:cs typeface="Arial"/>
              </a:rPr>
              <a:t> </a:t>
            </a:r>
            <a:r>
              <a:rPr lang="tr" dirty="0" err="1">
                <a:cs typeface="Arial"/>
              </a:rPr>
              <a:t>Parlaq</a:t>
            </a:r>
            <a:r>
              <a:rPr lang="tr" dirty="0">
                <a:cs typeface="Arial"/>
              </a:rPr>
              <a:t> </a:t>
            </a:r>
            <a:r>
              <a:rPr lang="tr" dirty="0" err="1">
                <a:cs typeface="Arial"/>
              </a:rPr>
              <a:t>əməlləri,dərin</a:t>
            </a:r>
            <a:r>
              <a:rPr lang="tr" dirty="0">
                <a:cs typeface="Arial"/>
              </a:rPr>
              <a:t> </a:t>
            </a:r>
            <a:r>
              <a:rPr lang="tr" dirty="0" err="1">
                <a:cs typeface="Arial"/>
              </a:rPr>
              <a:t>zəkası,fitri</a:t>
            </a:r>
            <a:r>
              <a:rPr lang="tr" dirty="0">
                <a:cs typeface="Arial"/>
              </a:rPr>
              <a:t> </a:t>
            </a:r>
            <a:r>
              <a:rPr lang="tr" dirty="0" err="1">
                <a:cs typeface="Arial"/>
              </a:rPr>
              <a:t>istedadı</a:t>
            </a:r>
            <a:r>
              <a:rPr lang="tr" dirty="0">
                <a:cs typeface="Arial"/>
              </a:rPr>
              <a:t> </a:t>
            </a:r>
            <a:r>
              <a:rPr lang="tr" dirty="0" err="1">
                <a:cs typeface="Arial"/>
              </a:rPr>
              <a:t>ilə</a:t>
            </a:r>
            <a:r>
              <a:rPr lang="tr" dirty="0">
                <a:cs typeface="Arial"/>
              </a:rPr>
              <a:t> </a:t>
            </a:r>
            <a:r>
              <a:rPr lang="tr" dirty="0" err="1">
                <a:cs typeface="Arial"/>
              </a:rPr>
              <a:t>azərbaycan</a:t>
            </a:r>
            <a:r>
              <a:rPr lang="tr" dirty="0">
                <a:cs typeface="Arial"/>
              </a:rPr>
              <a:t> </a:t>
            </a:r>
            <a:r>
              <a:rPr lang="tr" dirty="0" err="1">
                <a:cs typeface="Arial"/>
              </a:rPr>
              <a:t>kənd</a:t>
            </a:r>
            <a:r>
              <a:rPr lang="tr" dirty="0">
                <a:cs typeface="Arial"/>
              </a:rPr>
              <a:t> </a:t>
            </a:r>
            <a:r>
              <a:rPr lang="tr" dirty="0" err="1">
                <a:cs typeface="Arial"/>
              </a:rPr>
              <a:t>təsərrüfatı</a:t>
            </a:r>
            <a:r>
              <a:rPr lang="tr" dirty="0">
                <a:cs typeface="Arial"/>
              </a:rPr>
              <a:t> </a:t>
            </a:r>
            <a:r>
              <a:rPr lang="tr" dirty="0" err="1">
                <a:cs typeface="Arial"/>
              </a:rPr>
              <a:t>tarixinə</a:t>
            </a:r>
            <a:r>
              <a:rPr lang="tr" dirty="0">
                <a:cs typeface="Arial"/>
              </a:rPr>
              <a:t> </a:t>
            </a:r>
            <a:r>
              <a:rPr lang="tr" dirty="0" err="1">
                <a:cs typeface="Arial"/>
              </a:rPr>
              <a:t>işıqlı</a:t>
            </a:r>
            <a:r>
              <a:rPr lang="tr" dirty="0">
                <a:cs typeface="Arial"/>
              </a:rPr>
              <a:t> </a:t>
            </a:r>
            <a:r>
              <a:rPr lang="tr" dirty="0" err="1">
                <a:cs typeface="Arial"/>
              </a:rPr>
              <a:t>üfüqlər</a:t>
            </a:r>
            <a:r>
              <a:rPr lang="tr" dirty="0">
                <a:cs typeface="Arial"/>
              </a:rPr>
              <a:t> açan, </a:t>
            </a:r>
            <a:r>
              <a:rPr lang="tr" dirty="0" err="1">
                <a:cs typeface="Arial"/>
              </a:rPr>
              <a:t>gələcək</a:t>
            </a:r>
            <a:r>
              <a:rPr lang="tr" dirty="0">
                <a:cs typeface="Arial"/>
              </a:rPr>
              <a:t> </a:t>
            </a:r>
            <a:r>
              <a:rPr lang="tr" dirty="0" err="1">
                <a:cs typeface="Arial"/>
              </a:rPr>
              <a:t>nəsillər</a:t>
            </a:r>
            <a:r>
              <a:rPr lang="tr" dirty="0">
                <a:cs typeface="Arial"/>
              </a:rPr>
              <a:t> üçün </a:t>
            </a:r>
            <a:r>
              <a:rPr lang="tr" dirty="0" err="1">
                <a:cs typeface="Arial"/>
              </a:rPr>
              <a:t>zəngin</a:t>
            </a:r>
            <a:r>
              <a:rPr lang="tr" dirty="0">
                <a:cs typeface="Arial"/>
              </a:rPr>
              <a:t> irs </a:t>
            </a:r>
            <a:r>
              <a:rPr lang="tr" dirty="0" err="1">
                <a:cs typeface="Arial"/>
              </a:rPr>
              <a:t>qoyub</a:t>
            </a:r>
            <a:r>
              <a:rPr lang="tr" dirty="0">
                <a:cs typeface="Arial"/>
              </a:rPr>
              <a:t> </a:t>
            </a:r>
            <a:r>
              <a:rPr lang="tr" dirty="0" err="1">
                <a:cs typeface="Arial"/>
              </a:rPr>
              <a:t>gedən</a:t>
            </a:r>
            <a:r>
              <a:rPr lang="tr" dirty="0">
                <a:cs typeface="Arial"/>
              </a:rPr>
              <a:t>, </a:t>
            </a:r>
            <a:r>
              <a:rPr lang="tr" dirty="0" err="1">
                <a:cs typeface="Arial"/>
              </a:rPr>
              <a:t>respublikanın</a:t>
            </a:r>
            <a:r>
              <a:rPr lang="tr" dirty="0">
                <a:cs typeface="Arial"/>
              </a:rPr>
              <a:t> </a:t>
            </a:r>
            <a:r>
              <a:rPr lang="tr" dirty="0" err="1">
                <a:cs typeface="Arial"/>
              </a:rPr>
              <a:t>heyvandarlıq</a:t>
            </a:r>
            <a:r>
              <a:rPr lang="tr" dirty="0">
                <a:cs typeface="Arial"/>
              </a:rPr>
              <a:t> </a:t>
            </a:r>
            <a:r>
              <a:rPr lang="tr" dirty="0" err="1">
                <a:cs typeface="Arial"/>
              </a:rPr>
              <a:t>sahəsinə</a:t>
            </a:r>
            <a:r>
              <a:rPr lang="tr" dirty="0">
                <a:cs typeface="Arial"/>
              </a:rPr>
              <a:t> adı </a:t>
            </a:r>
            <a:r>
              <a:rPr lang="tr" dirty="0" err="1">
                <a:cs typeface="Arial"/>
              </a:rPr>
              <a:t>qızıl</a:t>
            </a:r>
            <a:r>
              <a:rPr lang="tr" dirty="0">
                <a:cs typeface="Arial"/>
              </a:rPr>
              <a:t> </a:t>
            </a:r>
            <a:r>
              <a:rPr lang="tr" dirty="0" err="1">
                <a:cs typeface="Arial"/>
              </a:rPr>
              <a:t>hərflərlə</a:t>
            </a:r>
            <a:r>
              <a:rPr lang="tr" dirty="0">
                <a:cs typeface="Arial"/>
              </a:rPr>
              <a:t> yazılan, </a:t>
            </a:r>
            <a:r>
              <a:rPr lang="tr" dirty="0" err="1">
                <a:cs typeface="Arial"/>
              </a:rPr>
              <a:t>ölkəmizin</a:t>
            </a:r>
            <a:r>
              <a:rPr lang="tr" dirty="0">
                <a:cs typeface="Arial"/>
              </a:rPr>
              <a:t> </a:t>
            </a:r>
            <a:r>
              <a:rPr lang="tr" dirty="0" err="1">
                <a:cs typeface="Arial"/>
              </a:rPr>
              <a:t>zootexniya</a:t>
            </a:r>
            <a:r>
              <a:rPr lang="tr" dirty="0">
                <a:cs typeface="Arial"/>
              </a:rPr>
              <a:t> </a:t>
            </a:r>
            <a:r>
              <a:rPr lang="tr" dirty="0" err="1">
                <a:cs typeface="Arial"/>
              </a:rPr>
              <a:t>elminin</a:t>
            </a:r>
            <a:r>
              <a:rPr lang="tr" dirty="0">
                <a:cs typeface="Arial"/>
              </a:rPr>
              <a:t> banisi, </a:t>
            </a:r>
            <a:r>
              <a:rPr lang="tr" dirty="0" err="1">
                <a:cs typeface="Arial"/>
              </a:rPr>
              <a:t>görkəmli</a:t>
            </a:r>
            <a:r>
              <a:rPr lang="tr" dirty="0">
                <a:cs typeface="Arial"/>
              </a:rPr>
              <a:t> alim </a:t>
            </a:r>
            <a:r>
              <a:rPr lang="tr" dirty="0" err="1">
                <a:cs typeface="Arial"/>
              </a:rPr>
              <a:t>Firuz</a:t>
            </a:r>
            <a:r>
              <a:rPr lang="tr" dirty="0">
                <a:cs typeface="Arial"/>
              </a:rPr>
              <a:t> </a:t>
            </a:r>
            <a:r>
              <a:rPr lang="tr" dirty="0" err="1">
                <a:cs typeface="Arial"/>
              </a:rPr>
              <a:t>Əli</a:t>
            </a:r>
            <a:r>
              <a:rPr lang="tr" dirty="0">
                <a:cs typeface="Arial"/>
              </a:rPr>
              <a:t> oğlu </a:t>
            </a:r>
            <a:r>
              <a:rPr lang="tr" dirty="0" err="1">
                <a:cs typeface="Arial"/>
              </a:rPr>
              <a:t>Məlikov</a:t>
            </a:r>
            <a:r>
              <a:rPr lang="tr" dirty="0">
                <a:cs typeface="Arial"/>
              </a:rPr>
              <a:t> </a:t>
            </a:r>
            <a:r>
              <a:rPr lang="tr" dirty="0" err="1">
                <a:cs typeface="Arial"/>
              </a:rPr>
              <a:t>Azərbaycanın</a:t>
            </a:r>
            <a:r>
              <a:rPr lang="tr" dirty="0">
                <a:cs typeface="Arial"/>
              </a:rPr>
              <a:t> ilk </a:t>
            </a:r>
            <a:r>
              <a:rPr lang="tr" dirty="0" err="1">
                <a:cs typeface="Arial"/>
              </a:rPr>
              <a:t>akademiklərindən</a:t>
            </a:r>
            <a:r>
              <a:rPr lang="tr" dirty="0">
                <a:cs typeface="Arial"/>
              </a:rPr>
              <a:t> </a:t>
            </a:r>
            <a:r>
              <a:rPr lang="tr" dirty="0" err="1">
                <a:cs typeface="Arial"/>
              </a:rPr>
              <a:t>olub</a:t>
            </a:r>
            <a:endParaRPr lang="tr-TR" dirty="0" err="1">
              <a:cs typeface="Arial"/>
            </a:endParaRPr>
          </a:p>
        </p:txBody>
      </p:sp>
      <p:pic>
        <p:nvPicPr>
          <p:cNvPr id="12" name="Resim 12" descr="adam, kişi, takım, fotoğraf içeren bir resim&#10;&#10;Çok yüksek güvenilirlikle oluşturulmuş açıklama">
            <a:extLst>
              <a:ext uri="{FF2B5EF4-FFF2-40B4-BE49-F238E27FC236}">
                <a16:creationId xmlns="" xmlns:a16="http://schemas.microsoft.com/office/drawing/2014/main" id="{D1576D13-346C-4E2F-BC6B-A751E4D75024}"/>
              </a:ext>
            </a:extLst>
          </p:cNvPr>
          <p:cNvPicPr>
            <a:picLocks noChangeAspect="1"/>
          </p:cNvPicPr>
          <p:nvPr/>
        </p:nvPicPr>
        <p:blipFill>
          <a:blip r:embed="rId2" cstate="print"/>
          <a:stretch>
            <a:fillRect/>
          </a:stretch>
        </p:blipFill>
        <p:spPr>
          <a:xfrm>
            <a:off x="3856567" y="746125"/>
            <a:ext cx="3581399" cy="3367616"/>
          </a:xfrm>
          <a:prstGeom prst="rect">
            <a:avLst/>
          </a:prstGeom>
        </p:spPr>
      </p:pic>
    </p:spTree>
    <p:extLst>
      <p:ext uri="{BB962C8B-B14F-4D97-AF65-F5344CB8AC3E}">
        <p14:creationId xmlns:p14="http://schemas.microsoft.com/office/powerpoint/2010/main" val="4119458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emplate>Madison</Template>
  <TotalTime>0</TotalTime>
  <Words>291</Words>
  <Application>Microsoft Office PowerPoint</Application>
  <PresentationFormat>Произвольный</PresentationFormat>
  <Paragraphs>25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Madison</vt:lpstr>
      <vt:lpstr>Metodiki iş Mövzu:     Azərbaycanın seleksiyaçı alimləri Müəllim:Cavadova Səidə Sahib qızı   Bakı 2018                   </vt:lpstr>
      <vt:lpstr>Azərbaycanın seleksiyaçı alimləri</vt:lpstr>
      <vt:lpstr>Seleksiyanın əsasları</vt:lpstr>
      <vt:lpstr>Презентация PowerPoint</vt:lpstr>
      <vt:lpstr>Cəlal Əliyev</vt:lpstr>
      <vt:lpstr>Azərbaycan elminin inkişafında böyük xidmətləri olan görkəmli alimlər sırasında dünya şöhətli seleksiyaçı alim,ölkəmizdə biologiya və aqrar elminin görkəmli nümayəndəsi,Əvəkdar elm xadimi,ictimayi-siyasi xadim,"İstiqlal" və "Şərəf"ordenlərinə,Azərbaycan Respublikasi Prezidentinin "Fəxri diplomu"na layiq görülmüş akademik Cəlal Əliyevin xüsusi yeri var.Onu cəsarətlə Azərbaycan biologiya və seleksiyaelminin zirvəsi adlandırmaq olar</vt:lpstr>
      <vt:lpstr>Cəlal müəllimin elmi-tedqiqat işlərinə böyük marağı,elmi nəticələri təcrübə sahələrində əyani görmək arzusu onu Əkinçilik İnstitutuna gətirib və tezliklə həmin institutun təkanverici qüvvəsinə çevirib."İdeal"tipli sortların yaradılması,respublikamızda və onun hüdudlarından kənardada  rayonlaşdırılmış "Mirbəşir-50","Qaraqılçıq-2","Şiraslan-23","Tərtər-2","Vüqar" və başqa məhsuldar buğda sortları alimin coxillik,intensiv fəaliyyətinin nəticəsidir </vt:lpstr>
      <vt:lpstr>Azərbaycanın ayrı-ayrı zonaları üçün rayonlaşmış buğda "Arzu","Bol-Arpa","Kürgənə","Bol-Buğda" sortları akademik İ.D.Mustafayev tərəfindən alınmışdır</vt:lpstr>
      <vt:lpstr>Firuz Məlikov</vt:lpstr>
      <vt:lpstr>F. Məlikovun rəhbərlik etdiyi kafedra çətinlikliklərə baxmayaraq zərifyunlu cinslərlə çarpazlaşdırmaq yolu ilə yerli qabayunlu qoyunların keyfiyyətcə yaxşılaşdırılmasına böyük diqqət yetirirdi. Bu istiqamətdə aparılan gərgin işi zəifləməyə qoymadı, mal-qaranın salamat saxlanılması və çoxaldılması sahəsində var qüvvəsi ilə əməli köməkliklər göstərdi. O, zərif yunluq istiqamətli "Azərbaycan dağ merenosu" cinsini yaradır. Ona görə də, 1947-ci ildə M.Ə.Məlikovun rəhbərliyi ilə bütün yaradıcı qrupa SSRİ Dövlət mükafatı laureatı adı verilir. 1948-ci ildə Ümumittifaq Kənd Təsərrüfatı Elmlər Akademiyasına Azərbaycandan ilk həqiqi üzv seçilir.  50-ci illərdə dövlətin qərarı ilə Azərbaycan Elmi Tədqiqat İnstitutu təşkil edildi ki, bunun da yaradılmasında akademik F. Ə. Məlikovun əvəzsiz xidməti olmub.  F.Ə. Məlikov tərəfindən 150-dən çox əsərlər yazılıb, bunlardan 4-ü tədris vəsaiti, 20-si elmi kütləvi broşurolardır. F. Məlikovun elmi-tədqiqat işləri qoyunçuluğun aktual məsələlərinə həsr edilib.   </vt:lpstr>
      <vt:lpstr>İlyas  Abdullayev</vt:lpstr>
      <vt:lpstr>Презентация PowerPoint</vt:lpstr>
      <vt:lpstr>Nəcəf Nəcəfov</vt:lpstr>
      <vt:lpstr>Nəcəf Nəcəfov 16 may 1930-cu ildə Qərbi Azərbaycanın Qəmərli rayonunun Məsimli kəndində anadan olub. Kənd təsərrüfatı heyvanlarının yetişdirilməsi üzrə seleksiyaçı-alim Abşeron Heyvandarlıq Təcrübə Stansiyasının əməkdaşıdır. Kənd təsərrüfatı elmləri namizədi, seleksiya üzrə baş elmi işçidir. Elmi fəaliyyətə 1953-cü ildən başlamışdır. 1971-2007-ci illərdə Abşeron Heyvandarlıq Təcrübə Stansiyasında baş və aparıcı elmi işçi, "Qala-Abşeron" cinsli qoyunçuluq mövzusunun elmi rəhbəri və məhsul icraçısı olmuşdur Yarımqaba yunlu "Abşeron" qoyun cinsinin müəllifidir.</vt:lpstr>
      <vt:lpstr>Qarabağ atı — Azərbaycanın Qarabağ ərazisində yaradılmış və geniş yayılmış dağ-minik at cinsidir. XVII-XVIII əsrlərdə Qarabağ xanlığında bu at cinsi daha da təkmilləşdirilmişdir. Qarabağ atları Asiya və Qafqazda ən qədim at cinsi hesab edilir. Hal-hazırda Azərbaycan Respublikasında milli at cinsidir[1]. Qarabağ atının əsas yayıldığı məkan Azərbaycanın Qarabağ zonası olmuşdur. Ən yaxşı atlar Şuşa, Ağdam və bu rayonlara yaxın ərazilərdə yayılmışdır. Bu cinsdən olan atlar Şimali Qafqaza, Dona və Rusiyanın cənubunda yerləşən bir çox at zavodlarına da aparılmışdır. Hazırda "Ərəb", "Don", "Budyonnı" kimi məşhur at cinsləri arasında Qarabağ atları da xüsusi yer tutur. </vt:lpstr>
      <vt:lpstr>Презентация PowerPoint</vt:lpstr>
      <vt:lpstr>Təqdimatı hazırladı:Cavadova Səidə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Metodiki iş Mövzu:     Azərbaycanın seleksiyaçı alimləri Müəllim:Cavadova Səidə Sahib qızı   Bakı 2018</dc:title>
  <dc:creator/>
  <cp:lastModifiedBy/>
  <cp:revision>2</cp:revision>
  <dcterms:created xsi:type="dcterms:W3CDTF">2012-08-15T22:53:30Z</dcterms:created>
  <dcterms:modified xsi:type="dcterms:W3CDTF">2018-04-10T05:06:37Z</dcterms:modified>
</cp:coreProperties>
</file>