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65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6" r:id="rId11"/>
    <p:sldId id="267" r:id="rId12"/>
    <p:sldId id="264" r:id="rId13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9" d="100"/>
          <a:sy n="59" d="100"/>
        </p:scale>
        <p:origin x="-2760" y="-12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71BF3C-AB02-4B6A-ACCB-1A135C0FCD47}" type="datetimeFigureOut">
              <a:rPr lang="ru-RU" smtClean="0"/>
              <a:pPr/>
              <a:t>10.04.2018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B97818-24DE-473E-A4A1-E5A4FE626A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245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B97818-24DE-473E-A4A1-E5A4FE626AF6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13947" y="578883"/>
            <a:ext cx="6230107" cy="414528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541782" y="2426941"/>
            <a:ext cx="5829300" cy="24384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541782" y="4913376"/>
            <a:ext cx="5829300" cy="12192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10.04.2018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190" y="6644640"/>
            <a:ext cx="6137910" cy="140208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77190" y="707136"/>
            <a:ext cx="6137910" cy="5583936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711206"/>
            <a:ext cx="1485900" cy="70103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00050" y="711204"/>
            <a:ext cx="4457700" cy="70104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190" y="6644640"/>
            <a:ext cx="6137910" cy="140208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77190" y="707136"/>
            <a:ext cx="6137910" cy="5583936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13947" y="578883"/>
            <a:ext cx="6230107" cy="578843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1258" y="6571488"/>
            <a:ext cx="6137910" cy="902208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51258" y="7499312"/>
            <a:ext cx="6137910" cy="560832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85764" y="707136"/>
            <a:ext cx="2948940" cy="585216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566520" y="707136"/>
            <a:ext cx="2948940" cy="585216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190" y="6644640"/>
            <a:ext cx="6137910" cy="140208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5418" y="772584"/>
            <a:ext cx="2948940" cy="1056216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3489127" y="772584"/>
            <a:ext cx="2948940" cy="1056216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5418" y="1930400"/>
            <a:ext cx="2948940" cy="465328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9127" y="1930400"/>
            <a:ext cx="2948940" cy="465328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10.04.2018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10.04.2018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10.04.2018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54088" y="711200"/>
            <a:ext cx="2228850" cy="12192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154135" y="1930403"/>
            <a:ext cx="2228850" cy="5608149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571030" y="1240192"/>
            <a:ext cx="3469619" cy="6299203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4800600" y="578883"/>
            <a:ext cx="1743454" cy="57912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6682741"/>
            <a:ext cx="6172200" cy="140208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4847034" y="711200"/>
            <a:ext cx="1680210" cy="5615307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16110" y="581024"/>
            <a:ext cx="4443984" cy="57912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13947" y="578883"/>
            <a:ext cx="6230107" cy="73152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377190" y="6647453"/>
            <a:ext cx="6137910" cy="140208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377190" y="707136"/>
            <a:ext cx="6137910" cy="5583936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2832246" y="8149168"/>
            <a:ext cx="1714500" cy="486833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10.04.2018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4546746" y="8149168"/>
            <a:ext cx="1714500" cy="486833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6261246" y="8149168"/>
            <a:ext cx="342900" cy="486833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75026" y="1285852"/>
            <a:ext cx="6107949" cy="3000396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/>
              <a:t>ИНТЕРЕСНЫЕ ФАКТЫ ОБ АЗЕРБАЙДЖАНСКОЙ НЕФТИ.</a:t>
            </a:r>
            <a:br>
              <a:rPr lang="ru-RU" sz="3600" dirty="0" smtClean="0"/>
            </a:br>
            <a:r>
              <a:rPr lang="ru-RU" sz="3600" dirty="0" smtClean="0"/>
              <a:t> </a:t>
            </a: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8" y="4714876"/>
            <a:ext cx="6357982" cy="3786214"/>
          </a:xfrm>
        </p:spPr>
        <p:txBody>
          <a:bodyPr>
            <a:normAutofit/>
          </a:bodyPr>
          <a:lstStyle/>
          <a:p>
            <a:pPr algn="ctr"/>
            <a:r>
              <a:rPr lang="ru-RU" sz="2800" b="1" i="1" dirty="0" smtClean="0">
                <a:solidFill>
                  <a:srgbClr val="663300"/>
                </a:solidFill>
              </a:rPr>
              <a:t>Методическая работа.</a:t>
            </a:r>
            <a:r>
              <a:rPr lang="en-US" sz="2800" b="1" i="1" dirty="0" smtClean="0">
                <a:solidFill>
                  <a:srgbClr val="663300"/>
                </a:solidFill>
              </a:rPr>
              <a:t> </a:t>
            </a:r>
            <a:endParaRPr lang="ru-RU" sz="2800" b="1" i="1" dirty="0" smtClean="0">
              <a:solidFill>
                <a:srgbClr val="663300"/>
              </a:solidFill>
            </a:endParaRPr>
          </a:p>
          <a:p>
            <a:pPr algn="ctr"/>
            <a:endParaRPr lang="ru-RU" sz="1800" dirty="0" smtClean="0"/>
          </a:p>
          <a:p>
            <a:pPr algn="l"/>
            <a:r>
              <a:rPr lang="ru-RU" dirty="0" smtClean="0">
                <a:solidFill>
                  <a:schemeClr val="tx1"/>
                </a:solidFill>
              </a:rPr>
              <a:t>Преподаватель:</a:t>
            </a:r>
            <a:r>
              <a:rPr lang="ru-RU" dirty="0" smtClean="0"/>
              <a:t> </a:t>
            </a:r>
            <a:r>
              <a:rPr lang="ru-RU" b="1" dirty="0" smtClean="0">
                <a:solidFill>
                  <a:srgbClr val="C00000"/>
                </a:solidFill>
              </a:rPr>
              <a:t>Намазова Симузар Маис</a:t>
            </a:r>
            <a:r>
              <a:rPr lang="ru-RU" b="1" dirty="0" smtClean="0">
                <a:solidFill>
                  <a:srgbClr val="663300"/>
                </a:solidFill>
              </a:rPr>
              <a:t> </a:t>
            </a:r>
          </a:p>
          <a:p>
            <a:pPr algn="l"/>
            <a:endParaRPr lang="ru-RU" b="1" dirty="0" smtClean="0"/>
          </a:p>
          <a:p>
            <a:pPr algn="l"/>
            <a:endParaRPr lang="ru-RU" b="1" dirty="0" smtClean="0"/>
          </a:p>
          <a:p>
            <a:pPr algn="l"/>
            <a:endParaRPr lang="ru-RU" b="1" dirty="0" smtClean="0"/>
          </a:p>
          <a:p>
            <a:pPr algn="l"/>
            <a:endParaRPr lang="ru-RU" b="1" dirty="0" smtClean="0"/>
          </a:p>
          <a:p>
            <a:pPr algn="l"/>
            <a:endParaRPr lang="ru-RU" b="1" dirty="0" smtClean="0"/>
          </a:p>
          <a:p>
            <a:pPr algn="l"/>
            <a:endParaRPr lang="ru-RU" b="1" dirty="0" smtClean="0"/>
          </a:p>
          <a:p>
            <a:pPr algn="l"/>
            <a:r>
              <a:rPr lang="ru-RU" b="1" dirty="0" smtClean="0"/>
              <a:t>   </a:t>
            </a:r>
            <a:endParaRPr lang="ru-RU" dirty="0" smtClean="0">
              <a:solidFill>
                <a:schemeClr val="tx1"/>
              </a:solidFill>
            </a:endParaRPr>
          </a:p>
          <a:p>
            <a:pPr algn="l"/>
            <a:r>
              <a:rPr lang="ru-RU" dirty="0" smtClean="0">
                <a:solidFill>
                  <a:schemeClr val="tx1"/>
                </a:solidFill>
              </a:rPr>
              <a:t>                        Баку – 2018 г.</a:t>
            </a:r>
          </a:p>
          <a:p>
            <a:pPr algn="l"/>
            <a:endParaRPr lang="ru-RU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357166" y="642910"/>
            <a:ext cx="60722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Бакинский Колледж Управления и Технологии.</a:t>
            </a:r>
            <a:endParaRPr lang="ru-RU" dirty="0"/>
          </a:p>
        </p:txBody>
      </p:sp>
      <p:pic>
        <p:nvPicPr>
          <p:cNvPr id="2050" name="Picture 2" descr="C:\Users\user\Desktop\нефть\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488" y="6072198"/>
            <a:ext cx="3500462" cy="16748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41782" y="357159"/>
            <a:ext cx="5829300" cy="100013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  «Контракт века»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8" y="1357290"/>
            <a:ext cx="6286544" cy="7286676"/>
          </a:xfrm>
        </p:spPr>
        <p:txBody>
          <a:bodyPr>
            <a:normAutofit/>
          </a:bodyPr>
          <a:lstStyle/>
          <a:p>
            <a:pPr algn="l"/>
            <a:endParaRPr lang="ru-RU" dirty="0" smtClean="0"/>
          </a:p>
          <a:p>
            <a:pPr algn="l"/>
            <a:endParaRPr lang="ru-RU" dirty="0" smtClean="0"/>
          </a:p>
          <a:p>
            <a:pPr algn="l"/>
            <a:endParaRPr lang="ru-RU" dirty="0" smtClean="0"/>
          </a:p>
          <a:p>
            <a:pPr algn="l"/>
            <a:endParaRPr lang="ru-RU" dirty="0" smtClean="0"/>
          </a:p>
          <a:p>
            <a:pPr algn="l"/>
            <a:endParaRPr lang="ru-RU" dirty="0" smtClean="0"/>
          </a:p>
          <a:p>
            <a:pPr algn="l"/>
            <a:endParaRPr lang="ru-RU" dirty="0" smtClean="0"/>
          </a:p>
          <a:p>
            <a:pPr algn="l"/>
            <a:endParaRPr lang="ru-RU" dirty="0" smtClean="0"/>
          </a:p>
          <a:p>
            <a:pPr algn="l"/>
            <a:endParaRPr lang="ru-RU" dirty="0" smtClean="0"/>
          </a:p>
          <a:p>
            <a:pPr algn="l"/>
            <a:endParaRPr lang="ru-RU" dirty="0" smtClean="0"/>
          </a:p>
          <a:p>
            <a:pPr algn="l"/>
            <a:endParaRPr lang="ru-RU" dirty="0" smtClean="0"/>
          </a:p>
          <a:p>
            <a:pPr algn="l"/>
            <a:endParaRPr lang="ru-RU" dirty="0" smtClean="0"/>
          </a:p>
          <a:p>
            <a:pPr algn="l"/>
            <a:endParaRPr lang="ru-RU" dirty="0" smtClean="0"/>
          </a:p>
          <a:p>
            <a:pPr algn="ctr"/>
            <a:endParaRPr lang="ru-RU" dirty="0" smtClean="0"/>
          </a:p>
          <a:p>
            <a:pPr algn="ctr"/>
            <a:r>
              <a:rPr lang="ru-RU" u="sng" dirty="0" smtClean="0">
                <a:solidFill>
                  <a:srgbClr val="663300"/>
                </a:solidFill>
              </a:rPr>
              <a:t>«Контракт века»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smtClean="0">
                <a:solidFill>
                  <a:srgbClr val="663300"/>
                </a:solidFill>
              </a:rPr>
              <a:t>был подписан 20 сентября</a:t>
            </a:r>
          </a:p>
          <a:p>
            <a:pPr algn="ctr"/>
            <a:r>
              <a:rPr lang="ru-RU" dirty="0" smtClean="0">
                <a:solidFill>
                  <a:srgbClr val="663300"/>
                </a:solidFill>
              </a:rPr>
              <a:t>1994 года в Баку.</a:t>
            </a:r>
          </a:p>
          <a:p>
            <a:pPr algn="l"/>
            <a:r>
              <a:rPr lang="ru-RU" dirty="0" smtClean="0">
                <a:solidFill>
                  <a:srgbClr val="663300"/>
                </a:solidFill>
              </a:rPr>
              <a:t>Этот контракт о разработке месторождений</a:t>
            </a:r>
          </a:p>
          <a:p>
            <a:pPr algn="l"/>
            <a:r>
              <a:rPr lang="ru-RU" dirty="0" smtClean="0">
                <a:solidFill>
                  <a:srgbClr val="663300"/>
                </a:solidFill>
              </a:rPr>
              <a:t>«</a:t>
            </a:r>
            <a:r>
              <a:rPr lang="ru-RU" dirty="0" err="1" smtClean="0">
                <a:solidFill>
                  <a:srgbClr val="663300"/>
                </a:solidFill>
              </a:rPr>
              <a:t>Азери</a:t>
            </a:r>
            <a:r>
              <a:rPr lang="ru-RU" dirty="0" smtClean="0">
                <a:solidFill>
                  <a:srgbClr val="663300"/>
                </a:solidFill>
              </a:rPr>
              <a:t>», «</a:t>
            </a:r>
            <a:r>
              <a:rPr lang="ru-RU" dirty="0" err="1" smtClean="0">
                <a:solidFill>
                  <a:srgbClr val="663300"/>
                </a:solidFill>
              </a:rPr>
              <a:t>Чираг</a:t>
            </a:r>
            <a:r>
              <a:rPr lang="ru-RU" dirty="0" smtClean="0">
                <a:solidFill>
                  <a:srgbClr val="663300"/>
                </a:solidFill>
              </a:rPr>
              <a:t>»,»</a:t>
            </a:r>
            <a:r>
              <a:rPr lang="ru-RU" dirty="0" err="1" smtClean="0">
                <a:solidFill>
                  <a:srgbClr val="663300"/>
                </a:solidFill>
              </a:rPr>
              <a:t>Гюнешли</a:t>
            </a:r>
            <a:r>
              <a:rPr lang="ru-RU" dirty="0" smtClean="0">
                <a:solidFill>
                  <a:srgbClr val="663300"/>
                </a:solidFill>
              </a:rPr>
              <a:t>», находящихся </a:t>
            </a:r>
          </a:p>
          <a:p>
            <a:pPr algn="l"/>
            <a:r>
              <a:rPr lang="ru-RU" dirty="0" smtClean="0">
                <a:solidFill>
                  <a:srgbClr val="663300"/>
                </a:solidFill>
              </a:rPr>
              <a:t>на глубине моря. В контракте участвовало</a:t>
            </a:r>
          </a:p>
          <a:p>
            <a:pPr algn="l"/>
            <a:r>
              <a:rPr lang="ru-RU" dirty="0" smtClean="0">
                <a:solidFill>
                  <a:srgbClr val="663300"/>
                </a:solidFill>
              </a:rPr>
              <a:t>13 компаний из 8 стран. Нефть добываемая </a:t>
            </a:r>
          </a:p>
          <a:p>
            <a:pPr algn="l"/>
            <a:r>
              <a:rPr lang="ru-RU" dirty="0" smtClean="0">
                <a:solidFill>
                  <a:srgbClr val="663300"/>
                </a:solidFill>
              </a:rPr>
              <a:t>в рамках проекта «</a:t>
            </a:r>
            <a:r>
              <a:rPr lang="ru-RU" dirty="0" err="1" smtClean="0">
                <a:solidFill>
                  <a:srgbClr val="663300"/>
                </a:solidFill>
              </a:rPr>
              <a:t>Азери-Чираг-Гюнешли</a:t>
            </a:r>
            <a:r>
              <a:rPr lang="ru-RU" dirty="0" smtClean="0">
                <a:solidFill>
                  <a:srgbClr val="663300"/>
                </a:solidFill>
              </a:rPr>
              <a:t>»,</a:t>
            </a:r>
          </a:p>
          <a:p>
            <a:pPr algn="l"/>
            <a:r>
              <a:rPr lang="ru-RU" dirty="0" smtClean="0">
                <a:solidFill>
                  <a:srgbClr val="663300"/>
                </a:solidFill>
              </a:rPr>
              <a:t>экспортируется на мировые рынки через</a:t>
            </a:r>
          </a:p>
          <a:p>
            <a:pPr algn="l"/>
            <a:r>
              <a:rPr lang="ru-RU" dirty="0" smtClean="0">
                <a:solidFill>
                  <a:srgbClr val="663300"/>
                </a:solidFill>
              </a:rPr>
              <a:t>экспортный нефтепровод Баку-Тбилиси-Джейхан.</a:t>
            </a:r>
            <a:endParaRPr lang="ru-RU" dirty="0">
              <a:solidFill>
                <a:srgbClr val="663300"/>
              </a:solidFill>
            </a:endParaRPr>
          </a:p>
        </p:txBody>
      </p:sp>
      <p:pic>
        <p:nvPicPr>
          <p:cNvPr id="1026" name="Picture 2" descr="C:\Users\user\Downloads\5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8" y="1428728"/>
            <a:ext cx="6215106" cy="335758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66" y="500034"/>
            <a:ext cx="6215106" cy="7848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 algn="ctr"/>
            <a:endParaRPr lang="ru-RU" b="1" dirty="0" smtClean="0"/>
          </a:p>
          <a:p>
            <a:pPr algn="ctr"/>
            <a:endParaRPr lang="ru-RU" b="1" dirty="0" smtClean="0"/>
          </a:p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Гейдар Алиев о </a:t>
            </a:r>
            <a:r>
              <a:rPr lang="ru-RU" b="1" u="sng" dirty="0" smtClean="0">
                <a:solidFill>
                  <a:srgbClr val="0070C0"/>
                </a:solidFill>
              </a:rPr>
              <a:t>«Контракте века» :</a:t>
            </a:r>
          </a:p>
          <a:p>
            <a:pPr algn="ctr"/>
            <a:r>
              <a:rPr lang="ru-RU" dirty="0" smtClean="0">
                <a:solidFill>
                  <a:srgbClr val="663300"/>
                </a:solidFill>
              </a:rPr>
              <a:t>…</a:t>
            </a:r>
            <a:r>
              <a:rPr lang="en-US" dirty="0" smtClean="0">
                <a:solidFill>
                  <a:srgbClr val="663300"/>
                </a:solidFill>
              </a:rPr>
              <a:t>”</a:t>
            </a:r>
            <a:r>
              <a:rPr lang="ru-RU" dirty="0" smtClean="0">
                <a:solidFill>
                  <a:srgbClr val="663300"/>
                </a:solidFill>
              </a:rPr>
              <a:t> Развитие нефтяной промышленности… дало </a:t>
            </a:r>
          </a:p>
          <a:p>
            <a:pPr algn="ctr"/>
            <a:r>
              <a:rPr lang="ru-RU" dirty="0" smtClean="0">
                <a:solidFill>
                  <a:srgbClr val="663300"/>
                </a:solidFill>
              </a:rPr>
              <a:t>большой стимул для развития города Баку, </a:t>
            </a:r>
            <a:r>
              <a:rPr lang="ru-RU" dirty="0" err="1" smtClean="0">
                <a:solidFill>
                  <a:srgbClr val="663300"/>
                </a:solidFill>
              </a:rPr>
              <a:t>вооще</a:t>
            </a:r>
            <a:r>
              <a:rPr lang="ru-RU" dirty="0" smtClean="0">
                <a:solidFill>
                  <a:srgbClr val="663300"/>
                </a:solidFill>
              </a:rPr>
              <a:t> Азербайджана</a:t>
            </a:r>
            <a:r>
              <a:rPr lang="en-US" dirty="0" smtClean="0">
                <a:solidFill>
                  <a:srgbClr val="663300"/>
                </a:solidFill>
              </a:rPr>
              <a:t>”</a:t>
            </a:r>
            <a:r>
              <a:rPr lang="ru-RU" dirty="0" smtClean="0">
                <a:solidFill>
                  <a:srgbClr val="663300"/>
                </a:solidFill>
              </a:rPr>
              <a:t>.</a:t>
            </a:r>
          </a:p>
          <a:p>
            <a:pPr algn="ctr"/>
            <a:endParaRPr lang="ru-RU" dirty="0" smtClean="0">
              <a:solidFill>
                <a:srgbClr val="663300"/>
              </a:solidFill>
            </a:endParaRPr>
          </a:p>
          <a:p>
            <a:pPr marL="342900" indent="-342900"/>
            <a:r>
              <a:rPr lang="ru-RU" b="1" dirty="0" smtClean="0">
                <a:solidFill>
                  <a:srgbClr val="0070C0"/>
                </a:solidFill>
              </a:rPr>
              <a:t>1. </a:t>
            </a:r>
            <a:r>
              <a:rPr lang="ru-RU" dirty="0" smtClean="0">
                <a:solidFill>
                  <a:srgbClr val="663300"/>
                </a:solidFill>
              </a:rPr>
              <a:t>В1999 году первые два заполненных нефтью</a:t>
            </a:r>
          </a:p>
          <a:p>
            <a:pPr marL="342900" indent="-342900"/>
            <a:r>
              <a:rPr lang="ru-RU" dirty="0" smtClean="0">
                <a:solidFill>
                  <a:srgbClr val="663300"/>
                </a:solidFill>
              </a:rPr>
              <a:t>    танкера вышли на мировые рынки. Вырученные от продажи этой нефти средства</a:t>
            </a:r>
          </a:p>
          <a:p>
            <a:pPr marL="342900" indent="-342900"/>
            <a:r>
              <a:rPr lang="ru-RU" dirty="0" smtClean="0">
                <a:solidFill>
                  <a:srgbClr val="663300"/>
                </a:solidFill>
              </a:rPr>
              <a:t>    поступили в Государственный нефтяной фонд.</a:t>
            </a:r>
          </a:p>
          <a:p>
            <a:pPr marL="342900" indent="-342900"/>
            <a:endParaRPr lang="ru-RU" dirty="0" smtClean="0">
              <a:solidFill>
                <a:srgbClr val="663300"/>
              </a:solidFill>
            </a:endParaRPr>
          </a:p>
          <a:p>
            <a:pPr marL="342900" indent="-342900"/>
            <a:r>
              <a:rPr lang="ru-RU" b="1" dirty="0" smtClean="0">
                <a:solidFill>
                  <a:srgbClr val="0070C0"/>
                </a:solidFill>
              </a:rPr>
              <a:t>2. </a:t>
            </a:r>
            <a:r>
              <a:rPr lang="ru-RU" dirty="0" smtClean="0">
                <a:solidFill>
                  <a:srgbClr val="663300"/>
                </a:solidFill>
              </a:rPr>
              <a:t>В 2002 году при участии президентов </a:t>
            </a:r>
            <a:r>
              <a:rPr lang="ru-RU" dirty="0" err="1" smtClean="0">
                <a:solidFill>
                  <a:srgbClr val="663300"/>
                </a:solidFill>
              </a:rPr>
              <a:t>Азер</a:t>
            </a:r>
            <a:r>
              <a:rPr lang="ru-RU" dirty="0" smtClean="0">
                <a:solidFill>
                  <a:srgbClr val="663300"/>
                </a:solidFill>
              </a:rPr>
              <a:t>-</a:t>
            </a:r>
          </a:p>
          <a:p>
            <a:pPr marL="342900" indent="-342900"/>
            <a:r>
              <a:rPr lang="ru-RU" dirty="0" smtClean="0">
                <a:solidFill>
                  <a:srgbClr val="663300"/>
                </a:solidFill>
              </a:rPr>
              <a:t>    </a:t>
            </a:r>
            <a:r>
              <a:rPr lang="ru-RU" dirty="0" err="1" smtClean="0">
                <a:solidFill>
                  <a:srgbClr val="663300"/>
                </a:solidFill>
              </a:rPr>
              <a:t>байджана</a:t>
            </a:r>
            <a:r>
              <a:rPr lang="ru-RU" dirty="0" smtClean="0">
                <a:solidFill>
                  <a:srgbClr val="663300"/>
                </a:solidFill>
              </a:rPr>
              <a:t>, Турции и Грузии был заложен </a:t>
            </a:r>
            <a:r>
              <a:rPr lang="ru-RU" dirty="0" err="1" smtClean="0">
                <a:solidFill>
                  <a:srgbClr val="663300"/>
                </a:solidFill>
              </a:rPr>
              <a:t>фун</a:t>
            </a:r>
            <a:r>
              <a:rPr lang="ru-RU" dirty="0" smtClean="0">
                <a:solidFill>
                  <a:srgbClr val="663300"/>
                </a:solidFill>
              </a:rPr>
              <a:t>-</a:t>
            </a:r>
          </a:p>
          <a:p>
            <a:pPr marL="342900" indent="-342900"/>
            <a:r>
              <a:rPr lang="ru-RU" dirty="0" smtClean="0">
                <a:solidFill>
                  <a:srgbClr val="663300"/>
                </a:solidFill>
              </a:rPr>
              <a:t>    </a:t>
            </a:r>
            <a:r>
              <a:rPr lang="ru-RU" dirty="0" err="1" smtClean="0">
                <a:solidFill>
                  <a:srgbClr val="663300"/>
                </a:solidFill>
              </a:rPr>
              <a:t>дамент</a:t>
            </a:r>
            <a:r>
              <a:rPr lang="ru-RU" dirty="0" smtClean="0">
                <a:solidFill>
                  <a:srgbClr val="663300"/>
                </a:solidFill>
              </a:rPr>
              <a:t> и начато строительство нефтепровода.</a:t>
            </a:r>
          </a:p>
          <a:p>
            <a:pPr marL="342900" indent="-342900"/>
            <a:endParaRPr lang="ru-RU" dirty="0" smtClean="0">
              <a:solidFill>
                <a:srgbClr val="663300"/>
              </a:solidFill>
            </a:endParaRPr>
          </a:p>
          <a:p>
            <a:pPr marL="342900" indent="-342900"/>
            <a:r>
              <a:rPr lang="ru-RU" b="1" dirty="0" smtClean="0">
                <a:solidFill>
                  <a:srgbClr val="0070C0"/>
                </a:solidFill>
              </a:rPr>
              <a:t>3. </a:t>
            </a:r>
            <a:r>
              <a:rPr lang="ru-RU" dirty="0" smtClean="0">
                <a:solidFill>
                  <a:srgbClr val="663300"/>
                </a:solidFill>
              </a:rPr>
              <a:t>В 2006 году состоялось официальное тор-</a:t>
            </a:r>
          </a:p>
          <a:p>
            <a:pPr marL="342900" indent="-342900"/>
            <a:r>
              <a:rPr lang="ru-RU" dirty="0" smtClean="0">
                <a:solidFill>
                  <a:srgbClr val="663300"/>
                </a:solidFill>
              </a:rPr>
              <a:t>    </a:t>
            </a:r>
            <a:r>
              <a:rPr lang="ru-RU" dirty="0" err="1" smtClean="0">
                <a:solidFill>
                  <a:srgbClr val="663300"/>
                </a:solidFill>
              </a:rPr>
              <a:t>жественное</a:t>
            </a:r>
            <a:r>
              <a:rPr lang="ru-RU" dirty="0" smtClean="0">
                <a:solidFill>
                  <a:srgbClr val="663300"/>
                </a:solidFill>
              </a:rPr>
              <a:t> открытие всего нефтепровода. </a:t>
            </a:r>
            <a:endParaRPr lang="ru-RU" dirty="0">
              <a:solidFill>
                <a:srgbClr val="663300"/>
              </a:solidFill>
            </a:endParaRPr>
          </a:p>
        </p:txBody>
      </p:sp>
      <p:pic>
        <p:nvPicPr>
          <p:cNvPr id="2050" name="Picture 2" descr="C:\Users\user\Downloads\5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8" y="500034"/>
            <a:ext cx="6286544" cy="307183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8" y="500034"/>
            <a:ext cx="6286544" cy="28575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9218" name="Picture 2" descr="C:\Users\user\Desktop\нефть\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43248" y="785786"/>
            <a:ext cx="3071834" cy="2000264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357166" y="2643174"/>
            <a:ext cx="607223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</a:t>
            </a:r>
          </a:p>
          <a:p>
            <a:r>
              <a:rPr lang="ru-RU" dirty="0" smtClean="0"/>
              <a:t>  </a:t>
            </a:r>
            <a:endParaRPr lang="en-US" dirty="0" smtClean="0"/>
          </a:p>
          <a:p>
            <a:r>
              <a:rPr lang="ru-RU" dirty="0" smtClean="0"/>
              <a:t> </a:t>
            </a:r>
            <a:r>
              <a:rPr lang="ru-RU" dirty="0" smtClean="0">
                <a:solidFill>
                  <a:srgbClr val="663300"/>
                </a:solidFill>
              </a:rPr>
              <a:t>2005 г. по решению ЮНЕСКО был объявлен </a:t>
            </a:r>
          </a:p>
          <a:p>
            <a:r>
              <a:rPr lang="ru-RU" dirty="0" smtClean="0">
                <a:solidFill>
                  <a:srgbClr val="663300"/>
                </a:solidFill>
              </a:rPr>
              <a:t>   годом </a:t>
            </a:r>
            <a:r>
              <a:rPr lang="ru-RU" dirty="0" err="1" smtClean="0">
                <a:solidFill>
                  <a:srgbClr val="663300"/>
                </a:solidFill>
              </a:rPr>
              <a:t>Юсифа</a:t>
            </a:r>
            <a:r>
              <a:rPr lang="ru-RU" dirty="0" smtClean="0">
                <a:solidFill>
                  <a:srgbClr val="663300"/>
                </a:solidFill>
              </a:rPr>
              <a:t> </a:t>
            </a:r>
            <a:r>
              <a:rPr lang="ru-RU" dirty="0" err="1" smtClean="0">
                <a:solidFill>
                  <a:srgbClr val="663300"/>
                </a:solidFill>
              </a:rPr>
              <a:t>Мамедалиева</a:t>
            </a:r>
            <a:r>
              <a:rPr lang="ru-RU" dirty="0" smtClean="0">
                <a:solidFill>
                  <a:srgbClr val="663300"/>
                </a:solidFill>
              </a:rPr>
              <a:t>: выдающегося</a:t>
            </a:r>
          </a:p>
          <a:p>
            <a:r>
              <a:rPr lang="ru-RU" dirty="0" smtClean="0">
                <a:solidFill>
                  <a:srgbClr val="663300"/>
                </a:solidFill>
              </a:rPr>
              <a:t>   нефтехимика – изобретателя топлива.  </a:t>
            </a:r>
            <a:endParaRPr lang="ru-RU" dirty="0">
              <a:solidFill>
                <a:srgbClr val="663300"/>
              </a:solidFill>
            </a:endParaRPr>
          </a:p>
        </p:txBody>
      </p:sp>
      <p:pic>
        <p:nvPicPr>
          <p:cNvPr id="1026" name="Picture 2" descr="C:\Users\user\Desktop\нефть\2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0108" y="500034"/>
            <a:ext cx="1809750" cy="253365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500042" y="5072066"/>
            <a:ext cx="5786478" cy="212365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         Используемые ресурсы: </a:t>
            </a:r>
            <a:endParaRPr lang="en-US" sz="2400" b="1" dirty="0" smtClean="0"/>
          </a:p>
          <a:p>
            <a:endParaRPr lang="ru-RU" dirty="0" smtClean="0"/>
          </a:p>
          <a:p>
            <a:r>
              <a:rPr lang="ru-RU" dirty="0" smtClean="0"/>
              <a:t> 1</a:t>
            </a:r>
            <a:r>
              <a:rPr lang="ru-RU" dirty="0" smtClean="0">
                <a:solidFill>
                  <a:srgbClr val="663300"/>
                </a:solidFill>
              </a:rPr>
              <a:t>. Учебник – Химия 10 кл.</a:t>
            </a:r>
          </a:p>
          <a:p>
            <a:r>
              <a:rPr lang="ru-RU" dirty="0" smtClean="0"/>
              <a:t> 2. </a:t>
            </a:r>
            <a:r>
              <a:rPr lang="ru-RU" dirty="0" smtClean="0">
                <a:solidFill>
                  <a:srgbClr val="663300"/>
                </a:solidFill>
              </a:rPr>
              <a:t>Презентация подготовлена по программе:</a:t>
            </a:r>
          </a:p>
          <a:p>
            <a:r>
              <a:rPr lang="ru-RU" dirty="0" smtClean="0">
                <a:solidFill>
                  <a:srgbClr val="663300"/>
                </a:solidFill>
              </a:rPr>
              <a:t>     </a:t>
            </a:r>
            <a:r>
              <a:rPr lang="en-US" dirty="0" smtClean="0">
                <a:solidFill>
                  <a:srgbClr val="663300"/>
                </a:solidFill>
              </a:rPr>
              <a:t>Microsoft Office Power Point</a:t>
            </a:r>
          </a:p>
          <a:p>
            <a:r>
              <a:rPr lang="en-US" dirty="0" smtClean="0"/>
              <a:t> 3</a:t>
            </a:r>
            <a:r>
              <a:rPr lang="ru-RU" dirty="0" smtClean="0"/>
              <a:t>.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www.google.az </a:t>
            </a:r>
          </a:p>
          <a:p>
            <a:endParaRPr lang="en-US" dirty="0" smtClean="0">
              <a:solidFill>
                <a:srgbClr val="FF0000"/>
              </a:solidFill>
            </a:endParaRPr>
          </a:p>
        </p:txBody>
      </p:sp>
      <p:pic>
        <p:nvPicPr>
          <p:cNvPr id="7" name="Picture 3" descr="C:\Users\user\Desktop\23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357694" y="6929454"/>
            <a:ext cx="1428760" cy="135732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604" y="571472"/>
            <a:ext cx="6143668" cy="89562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Преподаватель:</a:t>
            </a:r>
            <a:r>
              <a:rPr lang="ru-RU" dirty="0" smtClean="0"/>
              <a:t> </a:t>
            </a:r>
            <a:r>
              <a:rPr lang="ru-RU" dirty="0" smtClean="0">
                <a:solidFill>
                  <a:srgbClr val="C00000"/>
                </a:solidFill>
              </a:rPr>
              <a:t>Намазова Симузар Маис кызы. </a:t>
            </a:r>
          </a:p>
          <a:p>
            <a:endParaRPr lang="ru-RU" dirty="0" smtClean="0"/>
          </a:p>
          <a:p>
            <a:r>
              <a:rPr lang="ru-RU" dirty="0" smtClean="0"/>
              <a:t> </a:t>
            </a:r>
            <a:r>
              <a:rPr lang="ru-RU" b="1" dirty="0" smtClean="0"/>
              <a:t>Предмет:    </a:t>
            </a:r>
            <a:r>
              <a:rPr lang="ru-RU" dirty="0" smtClean="0">
                <a:solidFill>
                  <a:srgbClr val="663300"/>
                </a:solidFill>
              </a:rPr>
              <a:t>Химия. </a:t>
            </a:r>
          </a:p>
          <a:p>
            <a:endParaRPr lang="ru-RU" dirty="0" smtClean="0"/>
          </a:p>
          <a:p>
            <a:r>
              <a:rPr lang="ru-RU" dirty="0" smtClean="0"/>
              <a:t> </a:t>
            </a:r>
            <a:r>
              <a:rPr lang="ru-RU" b="1" dirty="0" smtClean="0"/>
              <a:t>Тема</a:t>
            </a:r>
            <a:r>
              <a:rPr lang="ru-RU" dirty="0" smtClean="0"/>
              <a:t>:</a:t>
            </a:r>
            <a:r>
              <a:rPr lang="ru-RU" dirty="0" smtClean="0">
                <a:solidFill>
                  <a:srgbClr val="0070C0"/>
                </a:solidFill>
              </a:rPr>
              <a:t>«Интересные факты об Азербайджанской </a:t>
            </a:r>
          </a:p>
          <a:p>
            <a:r>
              <a:rPr lang="ru-RU" dirty="0" smtClean="0">
                <a:solidFill>
                  <a:srgbClr val="0070C0"/>
                </a:solidFill>
              </a:rPr>
              <a:t>           нефти» </a:t>
            </a:r>
            <a:r>
              <a:rPr lang="ru-RU" dirty="0" smtClean="0">
                <a:solidFill>
                  <a:srgbClr val="663300"/>
                </a:solidFill>
              </a:rPr>
              <a:t>- дополнительный материал к  </a:t>
            </a:r>
          </a:p>
          <a:p>
            <a:r>
              <a:rPr lang="ru-RU" dirty="0" smtClean="0"/>
              <a:t>           </a:t>
            </a:r>
            <a:r>
              <a:rPr lang="ru-RU" dirty="0" smtClean="0">
                <a:solidFill>
                  <a:srgbClr val="663300"/>
                </a:solidFill>
              </a:rPr>
              <a:t>уроку по теме</a:t>
            </a:r>
            <a:r>
              <a:rPr lang="ru-RU" dirty="0" smtClean="0"/>
              <a:t> </a:t>
            </a:r>
            <a:r>
              <a:rPr lang="ru-RU" dirty="0" smtClean="0">
                <a:solidFill>
                  <a:srgbClr val="0070C0"/>
                </a:solidFill>
              </a:rPr>
              <a:t>«Нефть и нефтепродукты».</a:t>
            </a:r>
          </a:p>
          <a:p>
            <a:endParaRPr lang="ru-RU" dirty="0" smtClean="0"/>
          </a:p>
          <a:p>
            <a:r>
              <a:rPr lang="ru-RU" dirty="0" smtClean="0"/>
              <a:t> </a:t>
            </a:r>
            <a:r>
              <a:rPr lang="ru-RU" b="1" dirty="0" smtClean="0"/>
              <a:t>Цель урока: </a:t>
            </a:r>
          </a:p>
          <a:p>
            <a:r>
              <a:rPr lang="ru-RU" dirty="0" smtClean="0"/>
              <a:t>          </a:t>
            </a:r>
            <a:r>
              <a:rPr lang="ru-RU" b="1" dirty="0" smtClean="0">
                <a:solidFill>
                  <a:srgbClr val="0070C0"/>
                </a:solidFill>
              </a:rPr>
              <a:t>1. </a:t>
            </a:r>
            <a:r>
              <a:rPr lang="ru-RU" dirty="0" smtClean="0">
                <a:solidFill>
                  <a:srgbClr val="663300"/>
                </a:solidFill>
              </a:rPr>
              <a:t>Ознакомить учащихся с составом и </a:t>
            </a:r>
          </a:p>
          <a:p>
            <a:r>
              <a:rPr lang="ru-RU" dirty="0" smtClean="0">
                <a:solidFill>
                  <a:srgbClr val="663300"/>
                </a:solidFill>
              </a:rPr>
              <a:t>              свойствами нефти.</a:t>
            </a:r>
          </a:p>
          <a:p>
            <a:r>
              <a:rPr lang="ru-RU" dirty="0" smtClean="0"/>
              <a:t>          </a:t>
            </a:r>
            <a:r>
              <a:rPr lang="ru-RU" b="1" dirty="0" smtClean="0">
                <a:solidFill>
                  <a:srgbClr val="0070C0"/>
                </a:solidFill>
              </a:rPr>
              <a:t>2. </a:t>
            </a:r>
            <a:r>
              <a:rPr lang="ru-RU" dirty="0" smtClean="0">
                <a:solidFill>
                  <a:srgbClr val="663300"/>
                </a:solidFill>
              </a:rPr>
              <a:t>Изучить стадии переработки нефти, а</a:t>
            </a:r>
          </a:p>
          <a:p>
            <a:r>
              <a:rPr lang="ru-RU" dirty="0" smtClean="0">
                <a:solidFill>
                  <a:srgbClr val="663300"/>
                </a:solidFill>
              </a:rPr>
              <a:t>              также нефтепродукты получаемые из</a:t>
            </a:r>
          </a:p>
          <a:p>
            <a:r>
              <a:rPr lang="ru-RU" dirty="0" smtClean="0">
                <a:solidFill>
                  <a:srgbClr val="663300"/>
                </a:solidFill>
              </a:rPr>
              <a:t>              нефти.</a:t>
            </a:r>
          </a:p>
          <a:p>
            <a:r>
              <a:rPr lang="ru-RU" dirty="0" smtClean="0"/>
              <a:t>          </a:t>
            </a:r>
            <a:r>
              <a:rPr lang="ru-RU" b="1" dirty="0" smtClean="0">
                <a:solidFill>
                  <a:srgbClr val="0070C0"/>
                </a:solidFill>
              </a:rPr>
              <a:t>3. </a:t>
            </a:r>
            <a:r>
              <a:rPr lang="ru-RU" dirty="0" smtClean="0">
                <a:solidFill>
                  <a:srgbClr val="663300"/>
                </a:solidFill>
              </a:rPr>
              <a:t>Расширить знания учащихся об истории</a:t>
            </a:r>
          </a:p>
          <a:p>
            <a:r>
              <a:rPr lang="ru-RU" dirty="0" smtClean="0">
                <a:solidFill>
                  <a:srgbClr val="663300"/>
                </a:solidFill>
              </a:rPr>
              <a:t>              развития Азербайджанской нефти; </a:t>
            </a:r>
          </a:p>
          <a:p>
            <a:r>
              <a:rPr lang="ru-RU" dirty="0" smtClean="0">
                <a:solidFill>
                  <a:srgbClr val="663300"/>
                </a:solidFill>
              </a:rPr>
              <a:t>              о роли Бакинской нефти в годы войны;</a:t>
            </a:r>
          </a:p>
          <a:p>
            <a:r>
              <a:rPr lang="ru-RU" dirty="0" smtClean="0">
                <a:solidFill>
                  <a:srgbClr val="663300"/>
                </a:solidFill>
              </a:rPr>
              <a:t>              о нефти добываемой из Каспийского</a:t>
            </a:r>
          </a:p>
          <a:p>
            <a:r>
              <a:rPr lang="ru-RU" dirty="0" smtClean="0">
                <a:solidFill>
                  <a:srgbClr val="663300"/>
                </a:solidFill>
              </a:rPr>
              <a:t>              моря; нефтяных магнатах </a:t>
            </a:r>
            <a:r>
              <a:rPr lang="ru-RU" dirty="0" err="1" smtClean="0">
                <a:solidFill>
                  <a:srgbClr val="663300"/>
                </a:solidFill>
              </a:rPr>
              <a:t>Азербайджа</a:t>
            </a:r>
            <a:r>
              <a:rPr lang="ru-RU" dirty="0" smtClean="0">
                <a:solidFill>
                  <a:srgbClr val="663300"/>
                </a:solidFill>
              </a:rPr>
              <a:t>-</a:t>
            </a:r>
          </a:p>
          <a:p>
            <a:r>
              <a:rPr lang="ru-RU" dirty="0" smtClean="0">
                <a:solidFill>
                  <a:srgbClr val="663300"/>
                </a:solidFill>
              </a:rPr>
              <a:t>              на; об лечебных свойствах «</a:t>
            </a:r>
            <a:r>
              <a:rPr lang="ru-RU" dirty="0" err="1" smtClean="0">
                <a:solidFill>
                  <a:srgbClr val="663300"/>
                </a:solidFill>
              </a:rPr>
              <a:t>Нафтала</a:t>
            </a:r>
            <a:r>
              <a:rPr lang="ru-RU" dirty="0" smtClean="0">
                <a:solidFill>
                  <a:srgbClr val="663300"/>
                </a:solidFill>
              </a:rPr>
              <a:t>-</a:t>
            </a:r>
          </a:p>
          <a:p>
            <a:r>
              <a:rPr lang="ru-RU" dirty="0" smtClean="0">
                <a:solidFill>
                  <a:srgbClr val="663300"/>
                </a:solidFill>
              </a:rPr>
              <a:t>              на».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              </a:t>
            </a:r>
          </a:p>
          <a:p>
            <a:r>
              <a:rPr lang="ru-RU" dirty="0" smtClean="0"/>
              <a:t>              </a:t>
            </a:r>
          </a:p>
          <a:p>
            <a:r>
              <a:rPr lang="ru-RU" dirty="0" smtClean="0"/>
              <a:t>            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1026" name="Picture 2" descr="C:\Users\user\Desktop\22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80" y="6643702"/>
            <a:ext cx="5786478" cy="20002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8" y="642910"/>
            <a:ext cx="6286544" cy="77867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                 </a:t>
            </a:r>
            <a:r>
              <a:rPr lang="ru-RU" sz="3200" b="1" dirty="0" smtClean="0"/>
              <a:t>Нефть </a:t>
            </a:r>
            <a:r>
              <a:rPr lang="ru-RU" sz="3200" dirty="0" smtClean="0"/>
              <a:t>: </a:t>
            </a:r>
          </a:p>
          <a:p>
            <a:r>
              <a:rPr lang="ru-RU" dirty="0" smtClean="0"/>
              <a:t>-</a:t>
            </a:r>
            <a:r>
              <a:rPr lang="ru-RU" dirty="0" smtClean="0">
                <a:solidFill>
                  <a:srgbClr val="663300"/>
                </a:solidFill>
              </a:rPr>
              <a:t>от турецкого (персидского «</a:t>
            </a:r>
            <a:r>
              <a:rPr lang="en-US" dirty="0" err="1" smtClean="0">
                <a:solidFill>
                  <a:srgbClr val="663300"/>
                </a:solidFill>
              </a:rPr>
              <a:t>naft</a:t>
            </a:r>
            <a:r>
              <a:rPr lang="ru-RU" dirty="0" smtClean="0">
                <a:solidFill>
                  <a:srgbClr val="663300"/>
                </a:solidFill>
              </a:rPr>
              <a:t>») означает  «из-   </a:t>
            </a:r>
            <a:r>
              <a:rPr lang="ru-RU" dirty="0" err="1" smtClean="0">
                <a:solidFill>
                  <a:srgbClr val="663300"/>
                </a:solidFill>
              </a:rPr>
              <a:t>вергать</a:t>
            </a:r>
            <a:r>
              <a:rPr lang="ru-RU" dirty="0" smtClean="0">
                <a:solidFill>
                  <a:srgbClr val="663300"/>
                </a:solidFill>
              </a:rPr>
              <a:t>,  исторгать». </a:t>
            </a:r>
          </a:p>
          <a:p>
            <a:pPr>
              <a:buFontTx/>
              <a:buChar char="-"/>
            </a:pPr>
            <a:r>
              <a:rPr lang="ru-RU" dirty="0" smtClean="0">
                <a:solidFill>
                  <a:srgbClr val="663300"/>
                </a:solidFill>
              </a:rPr>
              <a:t> от аккадского – «вспыхивать,  воспламенятся»,</a:t>
            </a:r>
          </a:p>
          <a:p>
            <a:pPr>
              <a:buFontTx/>
              <a:buChar char="-"/>
            </a:pPr>
            <a:r>
              <a:rPr lang="ru-RU" dirty="0" smtClean="0">
                <a:solidFill>
                  <a:srgbClr val="663300"/>
                </a:solidFill>
              </a:rPr>
              <a:t> от древнеиранского - «влажное,  жидкость»,</a:t>
            </a:r>
          </a:p>
          <a:p>
            <a:pPr>
              <a:buFontTx/>
              <a:buChar char="-"/>
            </a:pPr>
            <a:r>
              <a:rPr lang="ru-RU" dirty="0" smtClean="0">
                <a:solidFill>
                  <a:srgbClr val="663300"/>
                </a:solidFill>
              </a:rPr>
              <a:t> от греческого и </a:t>
            </a:r>
            <a:r>
              <a:rPr lang="ru-RU" dirty="0" err="1" smtClean="0">
                <a:solidFill>
                  <a:srgbClr val="663300"/>
                </a:solidFill>
              </a:rPr>
              <a:t>латынского</a:t>
            </a:r>
            <a:r>
              <a:rPr lang="ru-RU" dirty="0" smtClean="0">
                <a:solidFill>
                  <a:srgbClr val="663300"/>
                </a:solidFill>
              </a:rPr>
              <a:t>(</a:t>
            </a:r>
            <a:r>
              <a:rPr lang="en-US" dirty="0" smtClean="0">
                <a:solidFill>
                  <a:srgbClr val="663300"/>
                </a:solidFill>
              </a:rPr>
              <a:t>petroleum)–</a:t>
            </a:r>
            <a:r>
              <a:rPr lang="ru-RU" dirty="0" smtClean="0">
                <a:solidFill>
                  <a:srgbClr val="663300"/>
                </a:solidFill>
              </a:rPr>
              <a:t> «горное масло». </a:t>
            </a:r>
          </a:p>
          <a:p>
            <a:pPr>
              <a:buFontTx/>
              <a:buChar char="-"/>
            </a:pPr>
            <a:endParaRPr lang="ru-RU" dirty="0" smtClean="0"/>
          </a:p>
          <a:p>
            <a:pPr>
              <a:buFontTx/>
              <a:buChar char="-"/>
            </a:pPr>
            <a:endParaRPr lang="ru-RU" dirty="0" smtClean="0"/>
          </a:p>
          <a:p>
            <a:pPr>
              <a:buFontTx/>
              <a:buChar char="-"/>
            </a:pPr>
            <a:endParaRPr lang="ru-RU" dirty="0" smtClean="0"/>
          </a:p>
          <a:p>
            <a:pPr>
              <a:buFontTx/>
              <a:buChar char="-"/>
            </a:pPr>
            <a:endParaRPr lang="ru-RU" dirty="0" smtClean="0"/>
          </a:p>
          <a:p>
            <a:pPr>
              <a:buFontTx/>
              <a:buChar char="-"/>
            </a:pPr>
            <a:endParaRPr lang="ru-RU" dirty="0" smtClean="0"/>
          </a:p>
          <a:p>
            <a:pPr>
              <a:buFontTx/>
              <a:buChar char="-"/>
            </a:pPr>
            <a:endParaRPr lang="ru-RU" dirty="0" smtClean="0"/>
          </a:p>
          <a:p>
            <a:pPr>
              <a:buFontTx/>
              <a:buChar char="-"/>
            </a:pPr>
            <a:endParaRPr lang="ru-RU" dirty="0" smtClean="0"/>
          </a:p>
          <a:p>
            <a:r>
              <a:rPr lang="ru-RU" sz="2400" b="1" dirty="0" smtClean="0"/>
              <a:t>Нефть </a:t>
            </a:r>
            <a:r>
              <a:rPr lang="ru-RU" sz="2400" b="1" dirty="0" smtClean="0">
                <a:solidFill>
                  <a:srgbClr val="663300"/>
                </a:solidFill>
              </a:rPr>
              <a:t>-</a:t>
            </a:r>
            <a:r>
              <a:rPr lang="ru-RU" sz="2400" dirty="0" smtClean="0">
                <a:solidFill>
                  <a:srgbClr val="663300"/>
                </a:solidFill>
              </a:rPr>
              <a:t> </a:t>
            </a:r>
            <a:r>
              <a:rPr lang="ru-RU" dirty="0" smtClean="0">
                <a:solidFill>
                  <a:srgbClr val="663300"/>
                </a:solidFill>
              </a:rPr>
              <a:t>природная маслянистая горючая жид-кость со специфическим запахом, состоящая из сложной смеси углеводородов различной молеку- лярной массы.   </a:t>
            </a:r>
          </a:p>
          <a:p>
            <a:r>
              <a:rPr lang="ru-RU" dirty="0" smtClean="0"/>
              <a:t>  </a:t>
            </a:r>
          </a:p>
          <a:p>
            <a:r>
              <a:rPr lang="ru-RU" sz="2400" b="1" dirty="0" smtClean="0"/>
              <a:t>Азербайджанская нефть -</a:t>
            </a:r>
            <a:r>
              <a:rPr lang="ru-RU" dirty="0" smtClean="0">
                <a:solidFill>
                  <a:srgbClr val="663300"/>
                </a:solidFill>
              </a:rPr>
              <a:t>богата цик-лопарафинами т.е. нафтенами. </a:t>
            </a:r>
          </a:p>
          <a:p>
            <a:endParaRPr lang="ru-RU" dirty="0" smtClean="0"/>
          </a:p>
          <a:p>
            <a:r>
              <a:rPr lang="ru-RU" sz="2400" b="1" dirty="0" smtClean="0"/>
              <a:t>1 баррель </a:t>
            </a:r>
            <a:r>
              <a:rPr lang="ru-RU" dirty="0" smtClean="0"/>
              <a:t>= </a:t>
            </a:r>
            <a:r>
              <a:rPr lang="ru-RU" dirty="0" smtClean="0">
                <a:solidFill>
                  <a:srgbClr val="663300"/>
                </a:solidFill>
              </a:rPr>
              <a:t>159 литрам </a:t>
            </a:r>
          </a:p>
          <a:p>
            <a:r>
              <a:rPr lang="ru-RU" dirty="0" smtClean="0">
                <a:solidFill>
                  <a:srgbClr val="663300"/>
                </a:solidFill>
              </a:rPr>
              <a:t> или 42 галлонам (по англ.</a:t>
            </a:r>
          </a:p>
          <a:p>
            <a:r>
              <a:rPr lang="ru-RU" dirty="0" smtClean="0">
                <a:solidFill>
                  <a:srgbClr val="663300"/>
                </a:solidFill>
              </a:rPr>
              <a:t> </a:t>
            </a:r>
            <a:r>
              <a:rPr lang="en-US" dirty="0" smtClean="0">
                <a:solidFill>
                  <a:srgbClr val="663300"/>
                </a:solidFill>
              </a:rPr>
              <a:t>barell- </a:t>
            </a:r>
            <a:r>
              <a:rPr lang="ru-RU" dirty="0" smtClean="0">
                <a:solidFill>
                  <a:srgbClr val="663300"/>
                </a:solidFill>
              </a:rPr>
              <a:t>это бочка).</a:t>
            </a:r>
          </a:p>
          <a:p>
            <a:r>
              <a:rPr lang="ru-RU" dirty="0" smtClean="0">
                <a:solidFill>
                  <a:srgbClr val="663300"/>
                </a:solidFill>
              </a:rPr>
              <a:t> </a:t>
            </a:r>
            <a:endParaRPr lang="ru-RU" dirty="0">
              <a:solidFill>
                <a:srgbClr val="663300"/>
              </a:solidFill>
            </a:endParaRPr>
          </a:p>
        </p:txBody>
      </p:sp>
      <p:pic>
        <p:nvPicPr>
          <p:cNvPr id="1026" name="Picture 2" descr="C:\Users\user\Desktop\нефть\1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80" y="3000364"/>
            <a:ext cx="2555875" cy="1444625"/>
          </a:xfrm>
          <a:prstGeom prst="rect">
            <a:avLst/>
          </a:prstGeom>
          <a:noFill/>
        </p:spPr>
      </p:pic>
      <p:pic>
        <p:nvPicPr>
          <p:cNvPr id="1027" name="Picture 3" descr="C:\Users\user\Desktop\нефть\1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14752" y="3000364"/>
            <a:ext cx="2478087" cy="1487487"/>
          </a:xfrm>
          <a:prstGeom prst="rect">
            <a:avLst/>
          </a:prstGeom>
          <a:noFill/>
        </p:spPr>
      </p:pic>
      <p:pic>
        <p:nvPicPr>
          <p:cNvPr id="1028" name="Picture 4" descr="C:\Users\user\Desktop\нефть\8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86256" y="6786578"/>
            <a:ext cx="2212975" cy="16573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41782" y="642911"/>
            <a:ext cx="5829300" cy="92869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dirty="0" smtClean="0"/>
              <a:t>Из истории развития Азербайджанской нефти. 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90" y="1928794"/>
            <a:ext cx="6429420" cy="6786610"/>
          </a:xfrm>
        </p:spPr>
        <p:txBody>
          <a:bodyPr>
            <a:normAutofit/>
          </a:bodyPr>
          <a:lstStyle/>
          <a:p>
            <a:pPr marL="379476" indent="-342900" algn="l"/>
            <a:r>
              <a:rPr lang="ru-RU" sz="1800" b="1" dirty="0" smtClean="0">
                <a:solidFill>
                  <a:srgbClr val="0070C0"/>
                </a:solidFill>
              </a:rPr>
              <a:t>1. </a:t>
            </a:r>
            <a:r>
              <a:rPr lang="ru-RU" sz="1800" dirty="0" smtClean="0">
                <a:solidFill>
                  <a:schemeClr val="tx1"/>
                </a:solidFill>
              </a:rPr>
              <a:t>Человек познакомился с </a:t>
            </a:r>
          </a:p>
          <a:p>
            <a:pPr marL="379476" indent="-342900" algn="l"/>
            <a:r>
              <a:rPr lang="ru-RU" sz="1800" dirty="0" smtClean="0">
                <a:solidFill>
                  <a:schemeClr val="tx1"/>
                </a:solidFill>
              </a:rPr>
              <a:t>    нефтью ещё за 5-6тыс. лет</a:t>
            </a:r>
          </a:p>
          <a:p>
            <a:pPr marL="379476" indent="-342900" algn="l"/>
            <a:r>
              <a:rPr lang="ru-RU" sz="1800" dirty="0" smtClean="0">
                <a:solidFill>
                  <a:schemeClr val="tx1"/>
                </a:solidFill>
              </a:rPr>
              <a:t>    до н.э.</a:t>
            </a:r>
          </a:p>
          <a:p>
            <a:pPr marL="379476" indent="-342900" algn="l"/>
            <a:r>
              <a:rPr lang="ru-RU" sz="1800" b="1" dirty="0" smtClean="0">
                <a:solidFill>
                  <a:srgbClr val="0070C0"/>
                </a:solidFill>
              </a:rPr>
              <a:t>2. </a:t>
            </a:r>
            <a:r>
              <a:rPr lang="ru-RU" sz="1800" dirty="0" smtClean="0">
                <a:solidFill>
                  <a:schemeClr val="tx1"/>
                </a:solidFill>
              </a:rPr>
              <a:t>В 1848 г. впервые в мире</a:t>
            </a:r>
          </a:p>
          <a:p>
            <a:pPr marL="379476" indent="-342900" algn="l"/>
            <a:r>
              <a:rPr lang="ru-RU" sz="1800" dirty="0" smtClean="0">
                <a:solidFill>
                  <a:schemeClr val="tx1"/>
                </a:solidFill>
              </a:rPr>
              <a:t>    была пробурена нефтяная</a:t>
            </a:r>
          </a:p>
          <a:p>
            <a:pPr marL="379476" indent="-342900" algn="l"/>
            <a:r>
              <a:rPr lang="ru-RU" sz="1800" dirty="0" smtClean="0">
                <a:solidFill>
                  <a:schemeClr val="tx1"/>
                </a:solidFill>
              </a:rPr>
              <a:t>    скважина в Баку </a:t>
            </a:r>
            <a:r>
              <a:rPr lang="ru-RU" sz="1800" dirty="0" err="1" smtClean="0">
                <a:solidFill>
                  <a:schemeClr val="tx1"/>
                </a:solidFill>
              </a:rPr>
              <a:t>промыш</a:t>
            </a:r>
            <a:r>
              <a:rPr lang="ru-RU" sz="1800" dirty="0" smtClean="0">
                <a:solidFill>
                  <a:schemeClr val="tx1"/>
                </a:solidFill>
              </a:rPr>
              <a:t>-</a:t>
            </a:r>
          </a:p>
          <a:p>
            <a:pPr marL="379476" indent="-342900" algn="l"/>
            <a:r>
              <a:rPr lang="ru-RU" sz="1800" dirty="0" smtClean="0">
                <a:solidFill>
                  <a:schemeClr val="tx1"/>
                </a:solidFill>
              </a:rPr>
              <a:t>    ленным способом. </a:t>
            </a:r>
          </a:p>
          <a:p>
            <a:pPr marL="379476" indent="-342900" algn="l"/>
            <a:r>
              <a:rPr lang="ru-RU" sz="1800" b="1" dirty="0" smtClean="0">
                <a:solidFill>
                  <a:srgbClr val="0070C0"/>
                </a:solidFill>
              </a:rPr>
              <a:t>3. </a:t>
            </a:r>
            <a:r>
              <a:rPr lang="ru-RU" sz="1800" dirty="0" smtClean="0">
                <a:solidFill>
                  <a:schemeClr val="tx1"/>
                </a:solidFill>
              </a:rPr>
              <a:t>В 1899-1901 годах по объёму добываемой неф- </a:t>
            </a:r>
          </a:p>
          <a:p>
            <a:pPr marL="379476" indent="-342900" algn="l"/>
            <a:r>
              <a:rPr lang="ru-RU" sz="1800" dirty="0" smtClean="0">
                <a:solidFill>
                  <a:schemeClr val="tx1"/>
                </a:solidFill>
              </a:rPr>
              <a:t>    </a:t>
            </a:r>
            <a:r>
              <a:rPr lang="ru-RU" sz="1800" dirty="0" err="1" smtClean="0">
                <a:solidFill>
                  <a:schemeClr val="tx1"/>
                </a:solidFill>
              </a:rPr>
              <a:t>ти</a:t>
            </a:r>
            <a:r>
              <a:rPr lang="ru-RU" sz="1800" dirty="0" smtClean="0">
                <a:solidFill>
                  <a:schemeClr val="tx1"/>
                </a:solidFill>
              </a:rPr>
              <a:t> Бакинская нефтяная индустрия выдавала 11,5 миллионов тон нефти в год, занимая пер-</a:t>
            </a:r>
          </a:p>
          <a:p>
            <a:pPr marL="379476" indent="-342900" algn="l"/>
            <a:r>
              <a:rPr lang="ru-RU" sz="1800" dirty="0" smtClean="0">
                <a:solidFill>
                  <a:schemeClr val="tx1"/>
                </a:solidFill>
              </a:rPr>
              <a:t>                                      вое место в мире.</a:t>
            </a:r>
          </a:p>
          <a:p>
            <a:pPr marL="379476" indent="-342900" algn="l"/>
            <a:r>
              <a:rPr lang="ru-RU" sz="1800" dirty="0" smtClean="0"/>
              <a:t>                                </a:t>
            </a:r>
            <a:r>
              <a:rPr lang="ru-RU" sz="1800" b="1" dirty="0" smtClean="0">
                <a:solidFill>
                  <a:srgbClr val="0070C0"/>
                </a:solidFill>
              </a:rPr>
              <a:t>4. </a:t>
            </a:r>
            <a:r>
              <a:rPr lang="ru-RU" sz="1800" dirty="0" smtClean="0">
                <a:solidFill>
                  <a:srgbClr val="663300"/>
                </a:solidFill>
              </a:rPr>
              <a:t>Первая в мире </a:t>
            </a:r>
            <a:r>
              <a:rPr lang="ru-RU" sz="1800" dirty="0" err="1" smtClean="0">
                <a:solidFill>
                  <a:srgbClr val="663300"/>
                </a:solidFill>
              </a:rPr>
              <a:t>современ</a:t>
            </a:r>
            <a:r>
              <a:rPr lang="ru-RU" sz="1800" dirty="0" smtClean="0">
                <a:solidFill>
                  <a:srgbClr val="663300"/>
                </a:solidFill>
              </a:rPr>
              <a:t>-</a:t>
            </a:r>
          </a:p>
          <a:p>
            <a:pPr marL="379476" indent="-342900" algn="l"/>
            <a:r>
              <a:rPr lang="ru-RU" sz="1800" dirty="0" smtClean="0">
                <a:solidFill>
                  <a:srgbClr val="663300"/>
                </a:solidFill>
              </a:rPr>
              <a:t>                                     </a:t>
            </a:r>
            <a:r>
              <a:rPr lang="ru-RU" sz="1800" dirty="0" err="1" smtClean="0">
                <a:solidFill>
                  <a:srgbClr val="663300"/>
                </a:solidFill>
              </a:rPr>
              <a:t>ная</a:t>
            </a:r>
            <a:r>
              <a:rPr lang="ru-RU" sz="1800" dirty="0" smtClean="0">
                <a:solidFill>
                  <a:srgbClr val="663300"/>
                </a:solidFill>
              </a:rPr>
              <a:t> нефтяная скважина</a:t>
            </a:r>
          </a:p>
          <a:p>
            <a:pPr marL="379476" indent="-342900" algn="l"/>
            <a:r>
              <a:rPr lang="ru-RU" sz="1800" dirty="0" smtClean="0">
                <a:solidFill>
                  <a:srgbClr val="663300"/>
                </a:solidFill>
              </a:rPr>
              <a:t>                                     пробурена в </a:t>
            </a:r>
            <a:r>
              <a:rPr lang="ru-RU" sz="1800" dirty="0" err="1" smtClean="0">
                <a:solidFill>
                  <a:srgbClr val="663300"/>
                </a:solidFill>
              </a:rPr>
              <a:t>Биби-Эйбат</a:t>
            </a:r>
            <a:endParaRPr lang="ru-RU" sz="1800" dirty="0" smtClean="0">
              <a:solidFill>
                <a:srgbClr val="663300"/>
              </a:solidFill>
            </a:endParaRPr>
          </a:p>
          <a:p>
            <a:pPr marL="379476" indent="-342900" algn="l"/>
            <a:r>
              <a:rPr lang="ru-RU" sz="1800" dirty="0" smtClean="0">
                <a:solidFill>
                  <a:srgbClr val="663300"/>
                </a:solidFill>
              </a:rPr>
              <a:t>                                     (1846 г.)</a:t>
            </a:r>
          </a:p>
          <a:p>
            <a:pPr marL="379476" indent="-342900" algn="l"/>
            <a:r>
              <a:rPr lang="ru-RU" sz="1800" dirty="0" smtClean="0"/>
              <a:t>                                </a:t>
            </a:r>
            <a:r>
              <a:rPr lang="ru-RU" sz="1800" b="1" dirty="0" smtClean="0">
                <a:solidFill>
                  <a:srgbClr val="0070C0"/>
                </a:solidFill>
              </a:rPr>
              <a:t> 5</a:t>
            </a:r>
            <a:r>
              <a:rPr lang="ru-RU" sz="1800" b="1" dirty="0" smtClean="0">
                <a:solidFill>
                  <a:srgbClr val="663300"/>
                </a:solidFill>
              </a:rPr>
              <a:t>. </a:t>
            </a:r>
            <a:r>
              <a:rPr lang="ru-RU" sz="1800" dirty="0" smtClean="0">
                <a:solidFill>
                  <a:srgbClr val="663300"/>
                </a:solidFill>
              </a:rPr>
              <a:t>В 1930г. в Баку был раз-</a:t>
            </a:r>
          </a:p>
          <a:p>
            <a:pPr marL="379476" indent="-342900" algn="l"/>
            <a:r>
              <a:rPr lang="ru-RU" sz="1800" dirty="0" smtClean="0">
                <a:solidFill>
                  <a:srgbClr val="663300"/>
                </a:solidFill>
              </a:rPr>
              <a:t>                                     </a:t>
            </a:r>
            <a:r>
              <a:rPr lang="ru-RU" sz="1800" dirty="0" err="1" smtClean="0">
                <a:solidFill>
                  <a:srgbClr val="663300"/>
                </a:solidFill>
              </a:rPr>
              <a:t>работан</a:t>
            </a:r>
            <a:r>
              <a:rPr lang="ru-RU" sz="1800" dirty="0" smtClean="0">
                <a:solidFill>
                  <a:srgbClr val="663300"/>
                </a:solidFill>
              </a:rPr>
              <a:t> новый метод </a:t>
            </a:r>
            <a:r>
              <a:rPr lang="ru-RU" sz="1800" dirty="0" err="1" smtClean="0">
                <a:solidFill>
                  <a:srgbClr val="663300"/>
                </a:solidFill>
              </a:rPr>
              <a:t>бу</a:t>
            </a:r>
            <a:r>
              <a:rPr lang="ru-RU" sz="1800" dirty="0" smtClean="0">
                <a:solidFill>
                  <a:srgbClr val="663300"/>
                </a:solidFill>
              </a:rPr>
              <a:t>-</a:t>
            </a:r>
          </a:p>
          <a:p>
            <a:pPr marL="379476" indent="-342900" algn="l"/>
            <a:r>
              <a:rPr lang="ru-RU" sz="1800" dirty="0" smtClean="0">
                <a:solidFill>
                  <a:srgbClr val="663300"/>
                </a:solidFill>
              </a:rPr>
              <a:t>                                     </a:t>
            </a:r>
            <a:r>
              <a:rPr lang="ru-RU" sz="1800" dirty="0" err="1" smtClean="0">
                <a:solidFill>
                  <a:srgbClr val="663300"/>
                </a:solidFill>
              </a:rPr>
              <a:t>рения.По</a:t>
            </a:r>
            <a:r>
              <a:rPr lang="ru-RU" sz="1800" dirty="0" smtClean="0">
                <a:solidFill>
                  <a:srgbClr val="663300"/>
                </a:solidFill>
              </a:rPr>
              <a:t> нему скважины</a:t>
            </a:r>
          </a:p>
          <a:p>
            <a:pPr marL="379476" indent="-342900" algn="l"/>
            <a:r>
              <a:rPr lang="ru-RU" sz="1800" dirty="0" smtClean="0">
                <a:solidFill>
                  <a:srgbClr val="663300"/>
                </a:solidFill>
              </a:rPr>
              <a:t>                                     делают не вертикальны-</a:t>
            </a:r>
          </a:p>
          <a:p>
            <a:pPr marL="379476" indent="-342900" algn="l"/>
            <a:r>
              <a:rPr lang="ru-RU" sz="1800" dirty="0" smtClean="0">
                <a:solidFill>
                  <a:srgbClr val="663300"/>
                </a:solidFill>
              </a:rPr>
              <a:t>                                     ми, а наклонными.</a:t>
            </a:r>
          </a:p>
          <a:p>
            <a:pPr marL="379476" indent="-342900" algn="l"/>
            <a:r>
              <a:rPr lang="ru-RU" sz="1800" dirty="0" smtClean="0"/>
              <a:t>                                 </a:t>
            </a:r>
            <a:r>
              <a:rPr lang="ru-RU" sz="1800" b="1" dirty="0" smtClean="0">
                <a:solidFill>
                  <a:srgbClr val="0070C0"/>
                </a:solidFill>
              </a:rPr>
              <a:t>6. </a:t>
            </a:r>
            <a:r>
              <a:rPr lang="ru-RU" sz="1800" dirty="0" smtClean="0">
                <a:solidFill>
                  <a:srgbClr val="663300"/>
                </a:solidFill>
              </a:rPr>
              <a:t>1837г в </a:t>
            </a:r>
            <a:r>
              <a:rPr lang="ru-RU" sz="1800" dirty="0" err="1" smtClean="0">
                <a:solidFill>
                  <a:srgbClr val="663300"/>
                </a:solidFill>
              </a:rPr>
              <a:t>Балаханах</a:t>
            </a:r>
            <a:r>
              <a:rPr lang="ru-RU" sz="1800" dirty="0" smtClean="0">
                <a:solidFill>
                  <a:srgbClr val="663300"/>
                </a:solidFill>
              </a:rPr>
              <a:t> начал</a:t>
            </a:r>
          </a:p>
          <a:p>
            <a:pPr marL="379476" indent="-342900" algn="l"/>
            <a:r>
              <a:rPr lang="ru-RU" sz="1800" dirty="0" smtClean="0">
                <a:solidFill>
                  <a:srgbClr val="663300"/>
                </a:solidFill>
              </a:rPr>
              <a:t>                                     действовать первый на</a:t>
            </a:r>
          </a:p>
          <a:p>
            <a:pPr marL="379476" indent="-342900" algn="l"/>
            <a:r>
              <a:rPr lang="ru-RU" sz="1800" dirty="0" smtClean="0">
                <a:solidFill>
                  <a:srgbClr val="663300"/>
                </a:solidFill>
              </a:rPr>
              <a:t>                                     Апшероне и в мире неф-</a:t>
            </a:r>
          </a:p>
          <a:p>
            <a:pPr marL="379476" indent="-342900" algn="l"/>
            <a:r>
              <a:rPr lang="ru-RU" sz="1800" dirty="0" smtClean="0">
                <a:solidFill>
                  <a:srgbClr val="663300"/>
                </a:solidFill>
              </a:rPr>
              <a:t>                                     </a:t>
            </a:r>
            <a:r>
              <a:rPr lang="ru-RU" sz="1800" dirty="0" err="1" smtClean="0">
                <a:solidFill>
                  <a:srgbClr val="663300"/>
                </a:solidFill>
              </a:rPr>
              <a:t>теперегонный</a:t>
            </a:r>
            <a:r>
              <a:rPr lang="ru-RU" sz="1800" dirty="0" smtClean="0">
                <a:solidFill>
                  <a:srgbClr val="663300"/>
                </a:solidFill>
              </a:rPr>
              <a:t> завод.   </a:t>
            </a:r>
            <a:endParaRPr lang="ru-RU" sz="1800" dirty="0">
              <a:solidFill>
                <a:srgbClr val="663300"/>
              </a:solidFill>
            </a:endParaRPr>
          </a:p>
        </p:txBody>
      </p:sp>
      <p:pic>
        <p:nvPicPr>
          <p:cNvPr id="3074" name="Picture 2" descr="C:\Users\user\Desktop\нефть\2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71942" y="1857356"/>
            <a:ext cx="2428891" cy="1928826"/>
          </a:xfrm>
          <a:prstGeom prst="rect">
            <a:avLst/>
          </a:prstGeom>
          <a:noFill/>
        </p:spPr>
      </p:pic>
      <p:pic>
        <p:nvPicPr>
          <p:cNvPr id="3075" name="Picture 3" descr="C:\Users\user\Desktop\нефть\2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8" y="4714876"/>
            <a:ext cx="2714644" cy="38369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728" y="571471"/>
            <a:ext cx="6286544" cy="1214447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 </a:t>
            </a:r>
            <a:r>
              <a:rPr lang="ru-RU" sz="2800" dirty="0" smtClean="0"/>
              <a:t>Бакинская нефть в войне 1941-1945 годов.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8" y="1857356"/>
            <a:ext cx="6286544" cy="6786610"/>
          </a:xfrm>
        </p:spPr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 marL="379476" indent="-342900" algn="l"/>
            <a:r>
              <a:rPr lang="ru-RU" sz="1800" b="1" dirty="0" smtClean="0">
                <a:solidFill>
                  <a:srgbClr val="0070C0"/>
                </a:solidFill>
              </a:rPr>
              <a:t>1</a:t>
            </a:r>
            <a:r>
              <a:rPr lang="ru-RU" sz="1800" b="1" dirty="0" smtClean="0">
                <a:solidFill>
                  <a:schemeClr val="tx1"/>
                </a:solidFill>
              </a:rPr>
              <a:t>. </a:t>
            </a:r>
            <a:r>
              <a:rPr lang="ru-RU" sz="1800" dirty="0" smtClean="0">
                <a:solidFill>
                  <a:schemeClr val="tx1"/>
                </a:solidFill>
              </a:rPr>
              <a:t>В Баку в начале ХХ века добывалось 50%всей </a:t>
            </a:r>
          </a:p>
          <a:p>
            <a:pPr marL="379476" indent="-342900" algn="l"/>
            <a:r>
              <a:rPr lang="ru-RU" sz="1800" dirty="0" smtClean="0">
                <a:solidFill>
                  <a:schemeClr val="tx1"/>
                </a:solidFill>
              </a:rPr>
              <a:t>    мировой нефтедобычи, а во время Второй ми-</a:t>
            </a:r>
          </a:p>
          <a:p>
            <a:pPr marL="379476" indent="-342900" algn="l"/>
            <a:r>
              <a:rPr lang="ru-RU" sz="1800" dirty="0" smtClean="0">
                <a:solidFill>
                  <a:schemeClr val="tx1"/>
                </a:solidFill>
              </a:rPr>
              <a:t>    </a:t>
            </a:r>
            <a:r>
              <a:rPr lang="ru-RU" sz="1800" dirty="0" err="1" smtClean="0">
                <a:solidFill>
                  <a:schemeClr val="tx1"/>
                </a:solidFill>
              </a:rPr>
              <a:t>ровой</a:t>
            </a:r>
            <a:r>
              <a:rPr lang="ru-RU" sz="1800" dirty="0" smtClean="0">
                <a:solidFill>
                  <a:schemeClr val="tx1"/>
                </a:solidFill>
              </a:rPr>
              <a:t> войны Баку снабжал топливом всю со-</a:t>
            </a:r>
          </a:p>
          <a:p>
            <a:pPr marL="379476" indent="-342900" algn="l"/>
            <a:r>
              <a:rPr lang="ru-RU" sz="1800" dirty="0" smtClean="0">
                <a:solidFill>
                  <a:schemeClr val="tx1"/>
                </a:solidFill>
              </a:rPr>
              <a:t>    </a:t>
            </a:r>
            <a:r>
              <a:rPr lang="ru-RU" sz="1800" dirty="0" err="1" smtClean="0">
                <a:solidFill>
                  <a:schemeClr val="tx1"/>
                </a:solidFill>
              </a:rPr>
              <a:t>ветскую</a:t>
            </a:r>
            <a:r>
              <a:rPr lang="ru-RU" sz="1800" dirty="0" smtClean="0">
                <a:solidFill>
                  <a:schemeClr val="tx1"/>
                </a:solidFill>
              </a:rPr>
              <a:t> армию, обеспечивая до 85% её пот-</a:t>
            </a:r>
          </a:p>
          <a:p>
            <a:pPr marL="379476" indent="-342900" algn="l"/>
            <a:r>
              <a:rPr lang="ru-RU" sz="1800" dirty="0" smtClean="0">
                <a:solidFill>
                  <a:schemeClr val="tx1"/>
                </a:solidFill>
              </a:rPr>
              <a:t>    </a:t>
            </a:r>
            <a:r>
              <a:rPr lang="ru-RU" sz="1800" dirty="0" err="1" smtClean="0">
                <a:solidFill>
                  <a:schemeClr val="tx1"/>
                </a:solidFill>
              </a:rPr>
              <a:t>ребностей</a:t>
            </a:r>
            <a:r>
              <a:rPr lang="ru-RU" sz="1800" dirty="0" smtClean="0">
                <a:solidFill>
                  <a:schemeClr val="tx1"/>
                </a:solidFill>
              </a:rPr>
              <a:t>.</a:t>
            </a:r>
          </a:p>
          <a:p>
            <a:pPr marL="379476" indent="-342900" algn="l"/>
            <a:endParaRPr lang="ru-RU" sz="1800" dirty="0" smtClean="0"/>
          </a:p>
          <a:p>
            <a:pPr marL="379476" indent="-342900" algn="l"/>
            <a:r>
              <a:rPr lang="ru-RU" sz="1800" b="1" dirty="0" smtClean="0">
                <a:solidFill>
                  <a:srgbClr val="0070C0"/>
                </a:solidFill>
              </a:rPr>
              <a:t>2. </a:t>
            </a:r>
            <a:r>
              <a:rPr lang="ru-RU" sz="1800" dirty="0" smtClean="0">
                <a:solidFill>
                  <a:srgbClr val="663300"/>
                </a:solidFill>
              </a:rPr>
              <a:t>Всего предприятиями нефтяной </a:t>
            </a:r>
            <a:r>
              <a:rPr lang="ru-RU" sz="1800" dirty="0" err="1" smtClean="0">
                <a:solidFill>
                  <a:srgbClr val="663300"/>
                </a:solidFill>
              </a:rPr>
              <a:t>промышлен</a:t>
            </a:r>
            <a:r>
              <a:rPr lang="ru-RU" sz="1800" dirty="0" smtClean="0">
                <a:solidFill>
                  <a:srgbClr val="663300"/>
                </a:solidFill>
              </a:rPr>
              <a:t>-</a:t>
            </a:r>
          </a:p>
          <a:p>
            <a:pPr marL="379476" indent="-342900" algn="l"/>
            <a:r>
              <a:rPr lang="ru-RU" sz="1800" dirty="0" smtClean="0">
                <a:solidFill>
                  <a:srgbClr val="663300"/>
                </a:solidFill>
              </a:rPr>
              <a:t>    </a:t>
            </a:r>
            <a:r>
              <a:rPr lang="ru-RU" sz="1800" dirty="0" err="1" smtClean="0">
                <a:solidFill>
                  <a:srgbClr val="663300"/>
                </a:solidFill>
              </a:rPr>
              <a:t>ности</a:t>
            </a:r>
            <a:r>
              <a:rPr lang="ru-RU" sz="1800" dirty="0" smtClean="0">
                <a:solidFill>
                  <a:srgbClr val="663300"/>
                </a:solidFill>
              </a:rPr>
              <a:t> Азербайджана на военные нужды в </a:t>
            </a:r>
            <a:r>
              <a:rPr lang="ru-RU" sz="1800" dirty="0" err="1" smtClean="0">
                <a:solidFill>
                  <a:srgbClr val="663300"/>
                </a:solidFill>
              </a:rPr>
              <a:t>пе</a:t>
            </a:r>
            <a:r>
              <a:rPr lang="ru-RU" sz="1800" dirty="0" smtClean="0">
                <a:solidFill>
                  <a:srgbClr val="663300"/>
                </a:solidFill>
              </a:rPr>
              <a:t>-</a:t>
            </a:r>
          </a:p>
          <a:p>
            <a:pPr marL="379476" indent="-342900" algn="l"/>
            <a:r>
              <a:rPr lang="ru-RU" sz="1800" dirty="0" smtClean="0">
                <a:solidFill>
                  <a:srgbClr val="663300"/>
                </a:solidFill>
              </a:rPr>
              <a:t>    </a:t>
            </a:r>
            <a:r>
              <a:rPr lang="ru-RU" sz="1800" dirty="0" err="1" smtClean="0">
                <a:solidFill>
                  <a:srgbClr val="663300"/>
                </a:solidFill>
              </a:rPr>
              <a:t>риод</a:t>
            </a:r>
            <a:r>
              <a:rPr lang="ru-RU" sz="1800" dirty="0" smtClean="0">
                <a:solidFill>
                  <a:srgbClr val="663300"/>
                </a:solidFill>
              </a:rPr>
              <a:t> войны было переработано и </a:t>
            </a:r>
            <a:r>
              <a:rPr lang="ru-RU" sz="1800" dirty="0" err="1" smtClean="0">
                <a:solidFill>
                  <a:srgbClr val="663300"/>
                </a:solidFill>
              </a:rPr>
              <a:t>произведе</a:t>
            </a:r>
            <a:r>
              <a:rPr lang="ru-RU" sz="1800" dirty="0" smtClean="0">
                <a:solidFill>
                  <a:srgbClr val="663300"/>
                </a:solidFill>
              </a:rPr>
              <a:t>-</a:t>
            </a:r>
          </a:p>
          <a:p>
            <a:pPr marL="379476" indent="-342900" algn="l"/>
            <a:r>
              <a:rPr lang="ru-RU" sz="1800" dirty="0" smtClean="0">
                <a:solidFill>
                  <a:srgbClr val="663300"/>
                </a:solidFill>
              </a:rPr>
              <a:t>    но 75 млн. тонн нефти и нефтепродуктов.</a:t>
            </a:r>
          </a:p>
        </p:txBody>
      </p:sp>
      <p:pic>
        <p:nvPicPr>
          <p:cNvPr id="4098" name="Picture 2" descr="C:\Users\user\Desktop\нефть\1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70" y="1857356"/>
            <a:ext cx="4929222" cy="2071702"/>
          </a:xfrm>
          <a:prstGeom prst="rect">
            <a:avLst/>
          </a:prstGeom>
          <a:noFill/>
        </p:spPr>
      </p:pic>
      <p:pic>
        <p:nvPicPr>
          <p:cNvPr id="4099" name="Picture 3" descr="C:\Users\user\Desktop\нефть\16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14554" y="6858016"/>
            <a:ext cx="2714644" cy="17859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728" y="500035"/>
            <a:ext cx="6286544" cy="714379"/>
          </a:xfrm>
        </p:spPr>
        <p:txBody>
          <a:bodyPr>
            <a:normAutofit/>
          </a:bodyPr>
          <a:lstStyle/>
          <a:p>
            <a:pPr algn="l"/>
            <a:r>
              <a:rPr lang="ru-RU" sz="2800" dirty="0" smtClean="0"/>
              <a:t>             </a:t>
            </a:r>
            <a:r>
              <a:rPr lang="ru-RU" sz="3200" dirty="0" smtClean="0"/>
              <a:t>Нефть в море.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90" y="1285852"/>
            <a:ext cx="6429420" cy="7429552"/>
          </a:xfrm>
        </p:spPr>
        <p:txBody>
          <a:bodyPr/>
          <a:lstStyle/>
          <a:p>
            <a:pPr algn="l"/>
            <a:r>
              <a:rPr lang="ru-RU" dirty="0" smtClean="0"/>
              <a:t>                             </a:t>
            </a:r>
            <a:r>
              <a:rPr lang="ru-RU" b="1" dirty="0" smtClean="0">
                <a:solidFill>
                  <a:srgbClr val="0070C0"/>
                </a:solidFill>
              </a:rPr>
              <a:t>1.</a:t>
            </a:r>
            <a:r>
              <a:rPr lang="ru-RU" b="1" dirty="0" smtClean="0"/>
              <a:t> </a:t>
            </a:r>
            <a:r>
              <a:rPr lang="ru-RU" dirty="0" smtClean="0">
                <a:solidFill>
                  <a:schemeClr val="tx1"/>
                </a:solidFill>
              </a:rPr>
              <a:t>Впервые в Баку была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</a:rPr>
              <a:t>                                 начата добыча нефти в 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</a:rPr>
              <a:t>                                 море.</a:t>
            </a:r>
          </a:p>
          <a:p>
            <a:pPr algn="l"/>
            <a:endParaRPr lang="ru-RU" dirty="0" smtClean="0"/>
          </a:p>
          <a:p>
            <a:pPr algn="l"/>
            <a:r>
              <a:rPr lang="ru-RU" dirty="0" smtClean="0">
                <a:solidFill>
                  <a:srgbClr val="0070C0"/>
                </a:solidFill>
              </a:rPr>
              <a:t>                             </a:t>
            </a:r>
            <a:r>
              <a:rPr lang="ru-RU" b="1" dirty="0" smtClean="0">
                <a:solidFill>
                  <a:srgbClr val="0070C0"/>
                </a:solidFill>
              </a:rPr>
              <a:t>2</a:t>
            </a:r>
            <a:r>
              <a:rPr lang="ru-RU" b="1" dirty="0" smtClean="0">
                <a:solidFill>
                  <a:schemeClr val="tx1"/>
                </a:solidFill>
              </a:rPr>
              <a:t>. </a:t>
            </a:r>
            <a:r>
              <a:rPr lang="ru-RU" dirty="0" smtClean="0">
                <a:solidFill>
                  <a:schemeClr val="tx1"/>
                </a:solidFill>
              </a:rPr>
              <a:t>В 1879г. впервые в </a:t>
            </a:r>
            <a:r>
              <a:rPr lang="ru-RU" dirty="0" err="1" smtClean="0">
                <a:solidFill>
                  <a:schemeClr val="tx1"/>
                </a:solidFill>
              </a:rPr>
              <a:t>ми-ре</a:t>
            </a:r>
            <a:r>
              <a:rPr lang="ru-RU" dirty="0" smtClean="0">
                <a:solidFill>
                  <a:schemeClr val="tx1"/>
                </a:solidFill>
              </a:rPr>
              <a:t>                             ре был выпущен в воду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</a:rPr>
              <a:t>                                 нефтяной танкер.</a:t>
            </a:r>
          </a:p>
          <a:p>
            <a:pPr algn="l"/>
            <a:endParaRPr lang="ru-RU" dirty="0" smtClean="0"/>
          </a:p>
          <a:p>
            <a:pPr algn="l"/>
            <a:r>
              <a:rPr lang="ru-RU" b="1" dirty="0" smtClean="0">
                <a:solidFill>
                  <a:srgbClr val="0070C0"/>
                </a:solidFill>
              </a:rPr>
              <a:t>3. </a:t>
            </a:r>
            <a:r>
              <a:rPr lang="ru-RU" dirty="0" smtClean="0">
                <a:solidFill>
                  <a:schemeClr val="tx1"/>
                </a:solidFill>
              </a:rPr>
              <a:t>Первая плавучая буровая установка была 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</a:rPr>
              <a:t>    задействована в Каспийском море в 1934г. 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</a:rPr>
              <a:t> </a:t>
            </a:r>
          </a:p>
          <a:p>
            <a:pPr algn="l"/>
            <a:endParaRPr lang="ru-RU" dirty="0" smtClean="0"/>
          </a:p>
          <a:p>
            <a:pPr algn="l"/>
            <a:endParaRPr lang="ru-RU" dirty="0" smtClean="0"/>
          </a:p>
          <a:p>
            <a:pPr algn="l"/>
            <a:r>
              <a:rPr lang="ru-RU" b="1" dirty="0" smtClean="0">
                <a:solidFill>
                  <a:srgbClr val="0070C0"/>
                </a:solidFill>
              </a:rPr>
              <a:t>4. </a:t>
            </a:r>
            <a:r>
              <a:rPr lang="ru-RU" dirty="0" smtClean="0">
                <a:solidFill>
                  <a:srgbClr val="663300"/>
                </a:solidFill>
              </a:rPr>
              <a:t>«Нефтяные камни» включён в книгу ре-</a:t>
            </a:r>
          </a:p>
          <a:p>
            <a:pPr algn="l"/>
            <a:r>
              <a:rPr lang="ru-RU" dirty="0" smtClean="0">
                <a:solidFill>
                  <a:srgbClr val="663300"/>
                </a:solidFill>
              </a:rPr>
              <a:t>    кордов Гиннеса как самая древняя морс-</a:t>
            </a:r>
          </a:p>
          <a:p>
            <a:pPr algn="l"/>
            <a:r>
              <a:rPr lang="ru-RU" dirty="0" smtClean="0">
                <a:solidFill>
                  <a:srgbClr val="663300"/>
                </a:solidFill>
              </a:rPr>
              <a:t>    </a:t>
            </a:r>
            <a:r>
              <a:rPr lang="ru-RU" dirty="0" err="1" smtClean="0">
                <a:solidFill>
                  <a:srgbClr val="663300"/>
                </a:solidFill>
              </a:rPr>
              <a:t>кая</a:t>
            </a:r>
            <a:r>
              <a:rPr lang="ru-RU" dirty="0" smtClean="0">
                <a:solidFill>
                  <a:srgbClr val="663300"/>
                </a:solidFill>
              </a:rPr>
              <a:t> нефтяная платформа.</a:t>
            </a:r>
          </a:p>
          <a:p>
            <a:pPr algn="l"/>
            <a:endParaRPr lang="ru-RU" dirty="0" smtClean="0"/>
          </a:p>
          <a:p>
            <a:pPr algn="l"/>
            <a:r>
              <a:rPr lang="ru-RU" b="1" dirty="0" smtClean="0">
                <a:solidFill>
                  <a:srgbClr val="0070C0"/>
                </a:solidFill>
              </a:rPr>
              <a:t>5. </a:t>
            </a:r>
            <a:r>
              <a:rPr lang="ru-RU" dirty="0" smtClean="0">
                <a:solidFill>
                  <a:srgbClr val="663300"/>
                </a:solidFill>
              </a:rPr>
              <a:t>Одна капля нефти </a:t>
            </a:r>
          </a:p>
          <a:p>
            <a:pPr algn="l"/>
            <a:r>
              <a:rPr lang="ru-RU" dirty="0" smtClean="0">
                <a:solidFill>
                  <a:srgbClr val="663300"/>
                </a:solidFill>
              </a:rPr>
              <a:t>    приводит в </a:t>
            </a:r>
            <a:r>
              <a:rPr lang="ru-RU" dirty="0" err="1" smtClean="0">
                <a:solidFill>
                  <a:srgbClr val="663300"/>
                </a:solidFill>
              </a:rPr>
              <a:t>негод</a:t>
            </a:r>
            <a:r>
              <a:rPr lang="ru-RU" dirty="0" smtClean="0">
                <a:solidFill>
                  <a:srgbClr val="663300"/>
                </a:solidFill>
              </a:rPr>
              <a:t>-</a:t>
            </a:r>
          </a:p>
          <a:p>
            <a:pPr algn="l"/>
            <a:r>
              <a:rPr lang="ru-RU" dirty="0" smtClean="0">
                <a:solidFill>
                  <a:srgbClr val="663300"/>
                </a:solidFill>
              </a:rPr>
              <a:t>    ность около 25 лит-</a:t>
            </a:r>
          </a:p>
          <a:p>
            <a:pPr algn="l"/>
            <a:r>
              <a:rPr lang="ru-RU" dirty="0" smtClean="0">
                <a:solidFill>
                  <a:srgbClr val="663300"/>
                </a:solidFill>
              </a:rPr>
              <a:t>    ров питьевой воды.                            </a:t>
            </a:r>
            <a:endParaRPr lang="ru-RU" dirty="0">
              <a:solidFill>
                <a:srgbClr val="663300"/>
              </a:solidFill>
            </a:endParaRPr>
          </a:p>
        </p:txBody>
      </p:sp>
      <p:pic>
        <p:nvPicPr>
          <p:cNvPr id="5122" name="Picture 2" descr="C:\Users\user\Desktop\нефть\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43314" y="6286512"/>
            <a:ext cx="2928958" cy="2071702"/>
          </a:xfrm>
          <a:prstGeom prst="rect">
            <a:avLst/>
          </a:prstGeom>
          <a:noFill/>
        </p:spPr>
      </p:pic>
      <p:pic>
        <p:nvPicPr>
          <p:cNvPr id="5124" name="Picture 4" descr="C:\Users\user\Desktop\нефть\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66" y="1428728"/>
            <a:ext cx="2500330" cy="221457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290" y="500035"/>
            <a:ext cx="6429420" cy="1000131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/>
              <a:t> Нефтяные магнаты Азербайджана.</a:t>
            </a:r>
            <a:endParaRPr lang="ru-RU" sz="2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90" y="1643042"/>
            <a:ext cx="6429420" cy="7072362"/>
          </a:xfrm>
        </p:spPr>
        <p:txBody>
          <a:bodyPr/>
          <a:lstStyle/>
          <a:p>
            <a:pPr algn="l"/>
            <a:endParaRPr lang="ru-RU" dirty="0" smtClean="0"/>
          </a:p>
          <a:p>
            <a:pPr algn="l"/>
            <a:endParaRPr lang="ru-RU" dirty="0" smtClean="0"/>
          </a:p>
          <a:p>
            <a:pPr algn="l"/>
            <a:endParaRPr lang="ru-RU" dirty="0" smtClean="0"/>
          </a:p>
          <a:p>
            <a:pPr algn="l"/>
            <a:endParaRPr lang="ru-RU" dirty="0" smtClean="0"/>
          </a:p>
          <a:p>
            <a:pPr algn="l"/>
            <a:endParaRPr lang="ru-RU" dirty="0" smtClean="0"/>
          </a:p>
          <a:p>
            <a:pPr algn="l"/>
            <a:endParaRPr lang="ru-RU" dirty="0" smtClean="0"/>
          </a:p>
          <a:p>
            <a:pPr algn="l"/>
            <a:endParaRPr lang="ru-RU" dirty="0" smtClean="0"/>
          </a:p>
          <a:p>
            <a:pPr algn="l"/>
            <a:endParaRPr lang="ru-RU" dirty="0" smtClean="0"/>
          </a:p>
          <a:p>
            <a:pPr algn="l"/>
            <a:endParaRPr lang="ru-RU" dirty="0" smtClean="0"/>
          </a:p>
          <a:p>
            <a:pPr algn="l"/>
            <a:endParaRPr lang="ru-RU" dirty="0" smtClean="0"/>
          </a:p>
          <a:p>
            <a:pPr algn="l"/>
            <a:endParaRPr lang="ru-RU" dirty="0" smtClean="0"/>
          </a:p>
          <a:p>
            <a:pPr algn="l"/>
            <a:endParaRPr lang="ru-RU" dirty="0" smtClean="0"/>
          </a:p>
          <a:p>
            <a:pPr marL="379476" indent="-342900" algn="l">
              <a:buAutoNum type="arabicPeriod"/>
            </a:pPr>
            <a:endParaRPr lang="ru-RU" sz="1800" dirty="0" smtClean="0"/>
          </a:p>
          <a:p>
            <a:pPr marL="379476" indent="-342900" algn="l"/>
            <a:r>
              <a:rPr lang="ru-RU" sz="1800" b="1" dirty="0" smtClean="0">
                <a:solidFill>
                  <a:srgbClr val="0070C0"/>
                </a:solidFill>
              </a:rPr>
              <a:t>1</a:t>
            </a:r>
            <a:r>
              <a:rPr lang="ru-RU" sz="1800" b="1" dirty="0" smtClean="0">
                <a:solidFill>
                  <a:srgbClr val="663300"/>
                </a:solidFill>
              </a:rPr>
              <a:t>.  </a:t>
            </a:r>
            <a:r>
              <a:rPr lang="ru-RU" sz="1800" dirty="0" smtClean="0">
                <a:solidFill>
                  <a:srgbClr val="663300"/>
                </a:solidFill>
              </a:rPr>
              <a:t>Азербайджанские нефтяные магнаты сыграли </a:t>
            </a:r>
          </a:p>
          <a:p>
            <a:pPr marL="493776" indent="-457200" algn="l"/>
            <a:r>
              <a:rPr lang="ru-RU" sz="1800" dirty="0" smtClean="0">
                <a:solidFill>
                  <a:srgbClr val="663300"/>
                </a:solidFill>
              </a:rPr>
              <a:t>     особую положительную роль в развитии неф-</a:t>
            </a:r>
          </a:p>
          <a:p>
            <a:pPr marL="493776" indent="-457200" algn="l"/>
            <a:r>
              <a:rPr lang="ru-RU" sz="1800" dirty="0" smtClean="0">
                <a:solidFill>
                  <a:srgbClr val="663300"/>
                </a:solidFill>
              </a:rPr>
              <a:t>     </a:t>
            </a:r>
            <a:r>
              <a:rPr lang="ru-RU" sz="1800" dirty="0" err="1" smtClean="0">
                <a:solidFill>
                  <a:srgbClr val="663300"/>
                </a:solidFill>
              </a:rPr>
              <a:t>тяного</a:t>
            </a:r>
            <a:r>
              <a:rPr lang="ru-RU" sz="1800" dirty="0" smtClean="0">
                <a:solidFill>
                  <a:srgbClr val="663300"/>
                </a:solidFill>
              </a:rPr>
              <a:t> дела в Азербайджане:  З.Тагиев, М.На-</a:t>
            </a:r>
          </a:p>
          <a:p>
            <a:pPr marL="493776" indent="-457200" algn="l"/>
            <a:r>
              <a:rPr lang="ru-RU" sz="1800" dirty="0" smtClean="0">
                <a:solidFill>
                  <a:srgbClr val="663300"/>
                </a:solidFill>
              </a:rPr>
              <a:t>     </a:t>
            </a:r>
            <a:r>
              <a:rPr lang="ru-RU" sz="1800" dirty="0" err="1" smtClean="0">
                <a:solidFill>
                  <a:srgbClr val="663300"/>
                </a:solidFill>
              </a:rPr>
              <a:t>гиев</a:t>
            </a:r>
            <a:r>
              <a:rPr lang="ru-RU" sz="1800" dirty="0" smtClean="0">
                <a:solidFill>
                  <a:srgbClr val="663300"/>
                </a:solidFill>
              </a:rPr>
              <a:t>, </a:t>
            </a:r>
            <a:r>
              <a:rPr lang="ru-RU" sz="1800" dirty="0" err="1" smtClean="0">
                <a:solidFill>
                  <a:srgbClr val="663300"/>
                </a:solidFill>
              </a:rPr>
              <a:t>Ш.Асадуллаев</a:t>
            </a:r>
            <a:r>
              <a:rPr lang="ru-RU" sz="1800" dirty="0" smtClean="0">
                <a:solidFill>
                  <a:srgbClr val="663300"/>
                </a:solidFill>
              </a:rPr>
              <a:t>, </a:t>
            </a:r>
            <a:r>
              <a:rPr lang="ru-RU" sz="1800" dirty="0" err="1" smtClean="0">
                <a:solidFill>
                  <a:srgbClr val="663300"/>
                </a:solidFill>
              </a:rPr>
              <a:t>А.Ашурбеков</a:t>
            </a:r>
            <a:r>
              <a:rPr lang="ru-RU" sz="1800" dirty="0" smtClean="0">
                <a:solidFill>
                  <a:srgbClr val="663300"/>
                </a:solidFill>
              </a:rPr>
              <a:t>, </a:t>
            </a:r>
            <a:r>
              <a:rPr lang="ru-RU" sz="1800" dirty="0" err="1" smtClean="0">
                <a:solidFill>
                  <a:srgbClr val="663300"/>
                </a:solidFill>
              </a:rPr>
              <a:t>И.Гаджин</a:t>
            </a:r>
            <a:r>
              <a:rPr lang="ru-RU" sz="1800" dirty="0" smtClean="0">
                <a:solidFill>
                  <a:srgbClr val="663300"/>
                </a:solidFill>
              </a:rPr>
              <a:t>-</a:t>
            </a:r>
          </a:p>
          <a:p>
            <a:pPr marL="493776" indent="-457200" algn="l"/>
            <a:r>
              <a:rPr lang="ru-RU" sz="1800" dirty="0" smtClean="0">
                <a:solidFill>
                  <a:srgbClr val="663300"/>
                </a:solidFill>
              </a:rPr>
              <a:t>     </a:t>
            </a:r>
            <a:r>
              <a:rPr lang="ru-RU" sz="1800" dirty="0" err="1" smtClean="0">
                <a:solidFill>
                  <a:srgbClr val="663300"/>
                </a:solidFill>
              </a:rPr>
              <a:t>ский</a:t>
            </a:r>
            <a:r>
              <a:rPr lang="ru-RU" sz="1800" dirty="0" smtClean="0">
                <a:solidFill>
                  <a:srgbClr val="663300"/>
                </a:solidFill>
              </a:rPr>
              <a:t>, М.Мухтаров.</a:t>
            </a:r>
          </a:p>
          <a:p>
            <a:pPr marL="493776" indent="-457200" algn="l"/>
            <a:endParaRPr lang="ru-RU" sz="1800" dirty="0" smtClean="0"/>
          </a:p>
          <a:p>
            <a:pPr marL="493776" indent="-457200" algn="l"/>
            <a:r>
              <a:rPr lang="ru-RU" sz="1800" b="1" dirty="0" smtClean="0">
                <a:solidFill>
                  <a:srgbClr val="0070C0"/>
                </a:solidFill>
              </a:rPr>
              <a:t>2</a:t>
            </a:r>
            <a:r>
              <a:rPr lang="ru-RU" sz="1800" b="1" dirty="0" smtClean="0">
                <a:solidFill>
                  <a:srgbClr val="663300"/>
                </a:solidFill>
              </a:rPr>
              <a:t>.  </a:t>
            </a:r>
            <a:r>
              <a:rPr lang="ru-RU" sz="1800" dirty="0" smtClean="0">
                <a:solidFill>
                  <a:srgbClr val="663300"/>
                </a:solidFill>
              </a:rPr>
              <a:t>В конце Х</a:t>
            </a:r>
            <a:r>
              <a:rPr lang="az-Latn-AZ" sz="1800" dirty="0" smtClean="0">
                <a:solidFill>
                  <a:srgbClr val="663300"/>
                </a:solidFill>
              </a:rPr>
              <a:t>I</a:t>
            </a:r>
            <a:r>
              <a:rPr lang="ru-RU" sz="1800" dirty="0" smtClean="0">
                <a:solidFill>
                  <a:srgbClr val="663300"/>
                </a:solidFill>
              </a:rPr>
              <a:t>Х- в начале ХХ века в Баку действо-</a:t>
            </a:r>
          </a:p>
          <a:p>
            <a:pPr marL="493776" indent="-457200" algn="l"/>
            <a:r>
              <a:rPr lang="ru-RU" sz="1800" dirty="0" smtClean="0">
                <a:solidFill>
                  <a:srgbClr val="663300"/>
                </a:solidFill>
              </a:rPr>
              <a:t>     </a:t>
            </a:r>
            <a:r>
              <a:rPr lang="ru-RU" sz="1800" dirty="0" err="1" smtClean="0">
                <a:solidFill>
                  <a:srgbClr val="663300"/>
                </a:solidFill>
              </a:rPr>
              <a:t>вало</a:t>
            </a:r>
            <a:r>
              <a:rPr lang="ru-RU" sz="1800" dirty="0" smtClean="0">
                <a:solidFill>
                  <a:srgbClr val="663300"/>
                </a:solidFill>
              </a:rPr>
              <a:t> также несколько известных зарубежных</a:t>
            </a:r>
          </a:p>
          <a:p>
            <a:pPr marL="493776" indent="-457200" algn="l"/>
            <a:r>
              <a:rPr lang="ru-RU" sz="1800" dirty="0" smtClean="0">
                <a:solidFill>
                  <a:srgbClr val="663300"/>
                </a:solidFill>
              </a:rPr>
              <a:t>     компаний (братья Нобели, Ротшильды, </a:t>
            </a:r>
            <a:r>
              <a:rPr lang="ru-RU" sz="1800" dirty="0" err="1" smtClean="0">
                <a:solidFill>
                  <a:srgbClr val="663300"/>
                </a:solidFill>
              </a:rPr>
              <a:t>Манта</a:t>
            </a:r>
            <a:r>
              <a:rPr lang="ru-RU" sz="1800" dirty="0" smtClean="0">
                <a:solidFill>
                  <a:srgbClr val="663300"/>
                </a:solidFill>
              </a:rPr>
              <a:t>-</a:t>
            </a:r>
          </a:p>
          <a:p>
            <a:pPr marL="493776" indent="-457200" algn="l"/>
            <a:r>
              <a:rPr lang="ru-RU" sz="1800" dirty="0" smtClean="0">
                <a:solidFill>
                  <a:srgbClr val="663300"/>
                </a:solidFill>
              </a:rPr>
              <a:t>     </a:t>
            </a:r>
            <a:r>
              <a:rPr lang="ru-RU" sz="1800" dirty="0" err="1" smtClean="0">
                <a:solidFill>
                  <a:srgbClr val="663300"/>
                </a:solidFill>
              </a:rPr>
              <a:t>шев</a:t>
            </a:r>
            <a:r>
              <a:rPr lang="ru-RU" sz="1800" dirty="0" smtClean="0">
                <a:solidFill>
                  <a:srgbClr val="663300"/>
                </a:solidFill>
              </a:rPr>
              <a:t>, Шибаев и </a:t>
            </a:r>
            <a:r>
              <a:rPr lang="ru-RU" sz="1800" dirty="0" err="1" smtClean="0">
                <a:solidFill>
                  <a:srgbClr val="663300"/>
                </a:solidFill>
              </a:rPr>
              <a:t>Унанов</a:t>
            </a:r>
            <a:r>
              <a:rPr lang="ru-RU" sz="1800" dirty="0" smtClean="0">
                <a:solidFill>
                  <a:srgbClr val="663300"/>
                </a:solidFill>
              </a:rPr>
              <a:t>).  </a:t>
            </a:r>
            <a:endParaRPr lang="ru-RU" dirty="0">
              <a:solidFill>
                <a:srgbClr val="663300"/>
              </a:solidFill>
            </a:endParaRPr>
          </a:p>
        </p:txBody>
      </p:sp>
      <p:pic>
        <p:nvPicPr>
          <p:cNvPr id="6147" name="Picture 3" descr="C:\Users\user\Desktop\нефть\1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8" y="1643042"/>
            <a:ext cx="6286544" cy="36433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5728" y="428596"/>
            <a:ext cx="6357982" cy="81967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          </a:t>
            </a:r>
            <a:r>
              <a:rPr lang="ru-RU" b="1" dirty="0" smtClean="0">
                <a:solidFill>
                  <a:srgbClr val="0070C0"/>
                </a:solidFill>
              </a:rPr>
              <a:t>3</a:t>
            </a:r>
            <a:r>
              <a:rPr lang="ru-RU" b="1" dirty="0" smtClean="0">
                <a:solidFill>
                  <a:srgbClr val="663300"/>
                </a:solidFill>
              </a:rPr>
              <a:t>. </a:t>
            </a:r>
            <a:r>
              <a:rPr lang="ru-RU" dirty="0" smtClean="0">
                <a:solidFill>
                  <a:srgbClr val="663300"/>
                </a:solidFill>
              </a:rPr>
              <a:t>Первый автомобиль в Азербайджане</a:t>
            </a:r>
          </a:p>
          <a:p>
            <a:r>
              <a:rPr lang="ru-RU" dirty="0" smtClean="0">
                <a:solidFill>
                  <a:srgbClr val="663300"/>
                </a:solidFill>
              </a:rPr>
              <a:t>                  появился у Тагиева, а затем – у Рот-</a:t>
            </a:r>
          </a:p>
          <a:p>
            <a:r>
              <a:rPr lang="ru-RU" dirty="0" smtClean="0">
                <a:solidFill>
                  <a:srgbClr val="663300"/>
                </a:solidFill>
              </a:rPr>
              <a:t>                  </a:t>
            </a:r>
            <a:r>
              <a:rPr lang="ru-RU" dirty="0" err="1" smtClean="0">
                <a:solidFill>
                  <a:srgbClr val="663300"/>
                </a:solidFill>
              </a:rPr>
              <a:t>шильдов</a:t>
            </a:r>
            <a:r>
              <a:rPr lang="ru-RU" dirty="0" smtClean="0">
                <a:solidFill>
                  <a:srgbClr val="663300"/>
                </a:solidFill>
              </a:rPr>
              <a:t>.</a:t>
            </a:r>
          </a:p>
          <a:p>
            <a:endParaRPr lang="ru-RU" dirty="0" smtClean="0"/>
          </a:p>
          <a:p>
            <a:r>
              <a:rPr lang="ru-RU" dirty="0" smtClean="0"/>
              <a:t>              </a:t>
            </a:r>
            <a:r>
              <a:rPr lang="ru-RU" b="1" dirty="0" smtClean="0">
                <a:solidFill>
                  <a:srgbClr val="0070C0"/>
                </a:solidFill>
              </a:rPr>
              <a:t>4</a:t>
            </a:r>
            <a:r>
              <a:rPr lang="ru-RU" b="1" dirty="0" smtClean="0">
                <a:solidFill>
                  <a:srgbClr val="663300"/>
                </a:solidFill>
              </a:rPr>
              <a:t>. </a:t>
            </a:r>
            <a:r>
              <a:rPr lang="ru-RU" dirty="0" smtClean="0">
                <a:solidFill>
                  <a:srgbClr val="663300"/>
                </a:solidFill>
              </a:rPr>
              <a:t>З.Тагиев оплатил первый перевод </a:t>
            </a:r>
          </a:p>
          <a:p>
            <a:r>
              <a:rPr lang="ru-RU" dirty="0" smtClean="0">
                <a:solidFill>
                  <a:srgbClr val="663300"/>
                </a:solidFill>
              </a:rPr>
              <a:t>                  Корана на азербайджанский язык.</a:t>
            </a:r>
          </a:p>
          <a:p>
            <a:endParaRPr lang="ru-RU" dirty="0" smtClean="0"/>
          </a:p>
          <a:p>
            <a:r>
              <a:rPr lang="ru-RU" dirty="0" smtClean="0"/>
              <a:t> </a:t>
            </a:r>
            <a:r>
              <a:rPr lang="ru-RU" b="1" dirty="0" smtClean="0">
                <a:solidFill>
                  <a:srgbClr val="0070C0"/>
                </a:solidFill>
              </a:rPr>
              <a:t>5</a:t>
            </a:r>
            <a:r>
              <a:rPr lang="ru-RU" b="1" dirty="0" smtClean="0">
                <a:solidFill>
                  <a:srgbClr val="663300"/>
                </a:solidFill>
              </a:rPr>
              <a:t>. </a:t>
            </a:r>
            <a:r>
              <a:rPr lang="ru-RU" dirty="0" smtClean="0">
                <a:solidFill>
                  <a:srgbClr val="663300"/>
                </a:solidFill>
              </a:rPr>
              <a:t>З.Тагиев открыл первую мусульманскую школу</a:t>
            </a:r>
          </a:p>
          <a:p>
            <a:r>
              <a:rPr lang="ru-RU" dirty="0" smtClean="0">
                <a:solidFill>
                  <a:srgbClr val="663300"/>
                </a:solidFill>
              </a:rPr>
              <a:t>     для девушек, первым директором которой бы-</a:t>
            </a:r>
          </a:p>
          <a:p>
            <a:r>
              <a:rPr lang="ru-RU" dirty="0" smtClean="0">
                <a:solidFill>
                  <a:srgbClr val="663300"/>
                </a:solidFill>
              </a:rPr>
              <a:t>     </a:t>
            </a:r>
            <a:r>
              <a:rPr lang="ru-RU" dirty="0" err="1" smtClean="0">
                <a:solidFill>
                  <a:srgbClr val="663300"/>
                </a:solidFill>
              </a:rPr>
              <a:t>ла</a:t>
            </a:r>
            <a:r>
              <a:rPr lang="ru-RU" dirty="0" smtClean="0">
                <a:solidFill>
                  <a:srgbClr val="663300"/>
                </a:solidFill>
              </a:rPr>
              <a:t> жена </a:t>
            </a:r>
            <a:r>
              <a:rPr lang="ru-RU" dirty="0" err="1" smtClean="0">
                <a:solidFill>
                  <a:srgbClr val="663300"/>
                </a:solidFill>
              </a:rPr>
              <a:t>Гасан</a:t>
            </a:r>
            <a:r>
              <a:rPr lang="ru-RU" dirty="0" smtClean="0">
                <a:solidFill>
                  <a:srgbClr val="663300"/>
                </a:solidFill>
              </a:rPr>
              <a:t> бека </a:t>
            </a:r>
            <a:r>
              <a:rPr lang="ru-RU" dirty="0" err="1" smtClean="0">
                <a:solidFill>
                  <a:srgbClr val="663300"/>
                </a:solidFill>
              </a:rPr>
              <a:t>Зардаби</a:t>
            </a:r>
            <a:r>
              <a:rPr lang="ru-RU" dirty="0" smtClean="0">
                <a:solidFill>
                  <a:srgbClr val="663300"/>
                </a:solidFill>
              </a:rPr>
              <a:t>. </a:t>
            </a:r>
          </a:p>
          <a:p>
            <a:endParaRPr lang="ru-RU" dirty="0" smtClean="0"/>
          </a:p>
          <a:p>
            <a:r>
              <a:rPr lang="ru-RU" b="1" dirty="0" smtClean="0">
                <a:solidFill>
                  <a:srgbClr val="0070C0"/>
                </a:solidFill>
              </a:rPr>
              <a:t> 6. </a:t>
            </a:r>
            <a:r>
              <a:rPr lang="ru-RU" dirty="0" smtClean="0">
                <a:solidFill>
                  <a:srgbClr val="663300"/>
                </a:solidFill>
              </a:rPr>
              <a:t>В 1899г. З.Тагиев заключил с иностранной </a:t>
            </a:r>
          </a:p>
          <a:p>
            <a:r>
              <a:rPr lang="ru-RU" dirty="0" smtClean="0">
                <a:solidFill>
                  <a:srgbClr val="663300"/>
                </a:solidFill>
              </a:rPr>
              <a:t>     фирмой договор на 25 тысяч рублей и </a:t>
            </a:r>
            <a:r>
              <a:rPr lang="ru-RU" dirty="0" err="1" smtClean="0">
                <a:solidFill>
                  <a:srgbClr val="663300"/>
                </a:solidFill>
              </a:rPr>
              <a:t>пригла</a:t>
            </a:r>
            <a:r>
              <a:rPr lang="ru-RU" dirty="0" smtClean="0">
                <a:solidFill>
                  <a:srgbClr val="663300"/>
                </a:solidFill>
              </a:rPr>
              <a:t>-</a:t>
            </a:r>
          </a:p>
          <a:p>
            <a:r>
              <a:rPr lang="ru-RU" dirty="0" smtClean="0">
                <a:solidFill>
                  <a:srgbClr val="663300"/>
                </a:solidFill>
              </a:rPr>
              <a:t>     сил из Франкфурта-на-Майне известного ин-</a:t>
            </a:r>
          </a:p>
          <a:p>
            <a:r>
              <a:rPr lang="ru-RU" dirty="0" smtClean="0">
                <a:solidFill>
                  <a:srgbClr val="663300"/>
                </a:solidFill>
              </a:rPr>
              <a:t>     </a:t>
            </a:r>
            <a:r>
              <a:rPr lang="ru-RU" dirty="0" err="1" smtClean="0">
                <a:solidFill>
                  <a:srgbClr val="663300"/>
                </a:solidFill>
              </a:rPr>
              <a:t>женера</a:t>
            </a:r>
            <a:r>
              <a:rPr lang="ru-RU" dirty="0" smtClean="0">
                <a:solidFill>
                  <a:srgbClr val="663300"/>
                </a:solidFill>
              </a:rPr>
              <a:t>, который построил водопровод с </a:t>
            </a:r>
            <a:r>
              <a:rPr lang="ru-RU" dirty="0" err="1" smtClean="0">
                <a:solidFill>
                  <a:srgbClr val="663300"/>
                </a:solidFill>
              </a:rPr>
              <a:t>ис</a:t>
            </a:r>
            <a:r>
              <a:rPr lang="ru-RU" dirty="0" smtClean="0">
                <a:solidFill>
                  <a:srgbClr val="663300"/>
                </a:solidFill>
              </a:rPr>
              <a:t>-</a:t>
            </a:r>
          </a:p>
          <a:p>
            <a:r>
              <a:rPr lang="ru-RU" dirty="0" smtClean="0">
                <a:solidFill>
                  <a:srgbClr val="663300"/>
                </a:solidFill>
              </a:rPr>
              <a:t>     </a:t>
            </a:r>
            <a:r>
              <a:rPr lang="ru-RU" dirty="0" err="1" smtClean="0">
                <a:solidFill>
                  <a:srgbClr val="663300"/>
                </a:solidFill>
              </a:rPr>
              <a:t>точника</a:t>
            </a:r>
            <a:r>
              <a:rPr lang="ru-RU" dirty="0" smtClean="0">
                <a:solidFill>
                  <a:srgbClr val="663300"/>
                </a:solidFill>
              </a:rPr>
              <a:t>, который находится в 190 км. от Баку</a:t>
            </a:r>
          </a:p>
          <a:p>
            <a:r>
              <a:rPr lang="ru-RU" dirty="0" smtClean="0">
                <a:solidFill>
                  <a:srgbClr val="663300"/>
                </a:solidFill>
              </a:rPr>
              <a:t>     - </a:t>
            </a:r>
            <a:r>
              <a:rPr lang="ru-RU" dirty="0" err="1" smtClean="0">
                <a:solidFill>
                  <a:srgbClr val="663300"/>
                </a:solidFill>
              </a:rPr>
              <a:t>Шолларская</a:t>
            </a:r>
            <a:r>
              <a:rPr lang="ru-RU" dirty="0" smtClean="0">
                <a:solidFill>
                  <a:srgbClr val="663300"/>
                </a:solidFill>
              </a:rPr>
              <a:t> вода. 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4" name="Picture 2" descr="C:\Users\user\Desktop\нефть\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80" y="5286380"/>
            <a:ext cx="5857916" cy="3357586"/>
          </a:xfrm>
          <a:prstGeom prst="rect">
            <a:avLst/>
          </a:prstGeom>
          <a:noFill/>
        </p:spPr>
      </p:pic>
      <p:pic>
        <p:nvPicPr>
          <p:cNvPr id="7170" name="Picture 2" descr="C:\Users\user\Desktop\нефть\1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8" y="642910"/>
            <a:ext cx="1214446" cy="15716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290" y="500035"/>
            <a:ext cx="6429420" cy="571503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/>
              <a:t>  Наследие  Нобелей.</a:t>
            </a:r>
            <a:endParaRPr lang="ru-RU" sz="2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8" y="1142976"/>
            <a:ext cx="6357982" cy="7572428"/>
          </a:xfrm>
        </p:spPr>
        <p:txBody>
          <a:bodyPr/>
          <a:lstStyle/>
          <a:p>
            <a:pPr algn="l"/>
            <a:r>
              <a:rPr lang="ru-RU" dirty="0" smtClean="0">
                <a:solidFill>
                  <a:schemeClr val="tx1"/>
                </a:solidFill>
              </a:rPr>
              <a:t>Известная во всём мире Нобелевская премия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</a:rPr>
              <a:t>состоит из капитала, заработанного </a:t>
            </a:r>
            <a:r>
              <a:rPr lang="ru-RU" dirty="0" err="1" smtClean="0">
                <a:solidFill>
                  <a:schemeClr val="tx1"/>
                </a:solidFill>
              </a:rPr>
              <a:t>Альфре</a:t>
            </a:r>
            <a:r>
              <a:rPr lang="ru-RU" dirty="0" smtClean="0">
                <a:solidFill>
                  <a:schemeClr val="tx1"/>
                </a:solidFill>
              </a:rPr>
              <a:t>-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</a:rPr>
              <a:t>дом Нобелем от экс-                        </a:t>
            </a:r>
            <a:r>
              <a:rPr lang="ru-RU" dirty="0" err="1" smtClean="0">
                <a:solidFill>
                  <a:schemeClr val="tx1"/>
                </a:solidFill>
              </a:rPr>
              <a:t>плуатации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бакинс</a:t>
            </a:r>
            <a:r>
              <a:rPr lang="ru-RU" dirty="0" smtClean="0">
                <a:solidFill>
                  <a:schemeClr val="tx1"/>
                </a:solidFill>
              </a:rPr>
              <a:t>- 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</a:rPr>
              <a:t>кой нефти. Эта </a:t>
            </a:r>
            <a:r>
              <a:rPr lang="ru-RU" dirty="0" err="1" smtClean="0">
                <a:solidFill>
                  <a:schemeClr val="tx1"/>
                </a:solidFill>
              </a:rPr>
              <a:t>сум</a:t>
            </a:r>
            <a:r>
              <a:rPr lang="ru-RU" dirty="0" smtClean="0">
                <a:solidFill>
                  <a:schemeClr val="tx1"/>
                </a:solidFill>
              </a:rPr>
              <a:t>- </a:t>
            </a:r>
          </a:p>
          <a:p>
            <a:pPr algn="l"/>
            <a:r>
              <a:rPr lang="ru-RU" dirty="0" err="1" smtClean="0">
                <a:solidFill>
                  <a:schemeClr val="tx1"/>
                </a:solidFill>
              </a:rPr>
              <a:t>ма</a:t>
            </a:r>
            <a:r>
              <a:rPr lang="ru-RU" dirty="0" smtClean="0">
                <a:solidFill>
                  <a:schemeClr val="tx1"/>
                </a:solidFill>
              </a:rPr>
              <a:t> примерно 12% 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</a:rPr>
              <a:t>фонда Нобелевской 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</a:rPr>
              <a:t>премий. </a:t>
            </a:r>
          </a:p>
          <a:p>
            <a:pPr algn="l"/>
            <a:endParaRPr lang="ru-RU" dirty="0" smtClean="0"/>
          </a:p>
          <a:p>
            <a:pPr algn="l"/>
            <a:endParaRPr lang="ru-RU" dirty="0" smtClean="0"/>
          </a:p>
          <a:p>
            <a:pPr algn="ctr"/>
            <a:r>
              <a:rPr lang="ru-RU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Лечебное чудо – нефть:  «Нафталан» </a:t>
            </a:r>
          </a:p>
          <a:p>
            <a:pPr algn="ctr"/>
            <a:r>
              <a:rPr lang="ru-RU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algn="l"/>
            <a:r>
              <a:rPr lang="ru-RU" sz="1800" dirty="0" smtClean="0">
                <a:solidFill>
                  <a:srgbClr val="663300"/>
                </a:solidFill>
              </a:rPr>
              <a:t>Этот чудо-нефть обладает магическими свойства-</a:t>
            </a:r>
          </a:p>
          <a:p>
            <a:pPr algn="l"/>
            <a:r>
              <a:rPr lang="ru-RU" sz="1800" dirty="0" smtClean="0">
                <a:solidFill>
                  <a:srgbClr val="663300"/>
                </a:solidFill>
              </a:rPr>
              <a:t>ми. Он содержит высокий % нафтеновых </a:t>
            </a:r>
            <a:r>
              <a:rPr lang="ru-RU" sz="1800" dirty="0" err="1" smtClean="0">
                <a:solidFill>
                  <a:srgbClr val="663300"/>
                </a:solidFill>
              </a:rPr>
              <a:t>углево</a:t>
            </a:r>
            <a:r>
              <a:rPr lang="ru-RU" sz="1800" dirty="0" smtClean="0">
                <a:solidFill>
                  <a:srgbClr val="663300"/>
                </a:solidFill>
              </a:rPr>
              <a:t>-</a:t>
            </a:r>
          </a:p>
          <a:p>
            <a:pPr algn="l"/>
            <a:r>
              <a:rPr lang="ru-RU" sz="1800" dirty="0" err="1" smtClean="0">
                <a:solidFill>
                  <a:srgbClr val="663300"/>
                </a:solidFill>
              </a:rPr>
              <a:t>дородов</a:t>
            </a:r>
            <a:r>
              <a:rPr lang="ru-RU" sz="1800" dirty="0" smtClean="0">
                <a:solidFill>
                  <a:srgbClr val="663300"/>
                </a:solidFill>
              </a:rPr>
              <a:t>. Он лечит свыше 70 заболеваний. Город </a:t>
            </a:r>
          </a:p>
          <a:p>
            <a:pPr algn="l"/>
            <a:r>
              <a:rPr lang="ru-RU" sz="1800" dirty="0" smtClean="0">
                <a:solidFill>
                  <a:srgbClr val="663300"/>
                </a:solidFill>
              </a:rPr>
              <a:t>Нафталан расположен в 50 км. от города </a:t>
            </a:r>
            <a:r>
              <a:rPr lang="ru-RU" sz="1800" dirty="0" err="1" smtClean="0">
                <a:solidFill>
                  <a:srgbClr val="663300"/>
                </a:solidFill>
              </a:rPr>
              <a:t>Гянджа</a:t>
            </a:r>
            <a:r>
              <a:rPr lang="ru-RU" sz="1800" dirty="0" smtClean="0">
                <a:solidFill>
                  <a:srgbClr val="663300"/>
                </a:solidFill>
              </a:rPr>
              <a:t>.</a:t>
            </a:r>
          </a:p>
          <a:p>
            <a:pPr algn="l"/>
            <a:r>
              <a:rPr lang="ru-RU" sz="1800" dirty="0" smtClean="0">
                <a:solidFill>
                  <a:srgbClr val="663300"/>
                </a:solidFill>
              </a:rPr>
              <a:t>Эффект лечения положителен у 92-95% </a:t>
            </a:r>
            <a:r>
              <a:rPr lang="ru-RU" sz="1800" dirty="0" err="1" smtClean="0">
                <a:solidFill>
                  <a:srgbClr val="663300"/>
                </a:solidFill>
              </a:rPr>
              <a:t>пациен</a:t>
            </a:r>
            <a:r>
              <a:rPr lang="ru-RU" sz="1800" dirty="0" smtClean="0">
                <a:solidFill>
                  <a:srgbClr val="663300"/>
                </a:solidFill>
              </a:rPr>
              <a:t>-</a:t>
            </a:r>
          </a:p>
          <a:p>
            <a:pPr algn="l"/>
            <a:r>
              <a:rPr lang="ru-RU" sz="1800" dirty="0" smtClean="0">
                <a:solidFill>
                  <a:srgbClr val="663300"/>
                </a:solidFill>
              </a:rPr>
              <a:t>тов. </a:t>
            </a:r>
            <a:r>
              <a:rPr lang="ru-RU" sz="1800" dirty="0" err="1" smtClean="0">
                <a:solidFill>
                  <a:srgbClr val="663300"/>
                </a:solidFill>
              </a:rPr>
              <a:t>Нафталановая</a:t>
            </a:r>
            <a:r>
              <a:rPr lang="ru-RU" sz="1800" dirty="0" smtClean="0">
                <a:solidFill>
                  <a:srgbClr val="663300"/>
                </a:solidFill>
              </a:rPr>
              <a:t> нефть продолжает </a:t>
            </a:r>
            <a:r>
              <a:rPr lang="ru-RU" sz="1800" dirty="0" err="1" smtClean="0">
                <a:solidFill>
                  <a:srgbClr val="663300"/>
                </a:solidFill>
              </a:rPr>
              <a:t>добыватся</a:t>
            </a:r>
            <a:r>
              <a:rPr lang="ru-RU" sz="1800" dirty="0" smtClean="0">
                <a:solidFill>
                  <a:srgbClr val="663300"/>
                </a:solidFill>
              </a:rPr>
              <a:t>.</a:t>
            </a:r>
          </a:p>
          <a:p>
            <a:pPr algn="l"/>
            <a:r>
              <a:rPr lang="ru-RU" sz="1800" dirty="0" smtClean="0">
                <a:solidFill>
                  <a:srgbClr val="663300"/>
                </a:solidFill>
              </a:rPr>
              <a:t>На территории место-</a:t>
            </a:r>
          </a:p>
          <a:p>
            <a:pPr algn="l"/>
            <a:r>
              <a:rPr lang="ru-RU" sz="1800" dirty="0" smtClean="0">
                <a:solidFill>
                  <a:srgbClr val="663300"/>
                </a:solidFill>
              </a:rPr>
              <a:t>рождения имеется 18 </a:t>
            </a:r>
          </a:p>
          <a:p>
            <a:pPr algn="l"/>
            <a:r>
              <a:rPr lang="ru-RU" sz="1800" dirty="0" smtClean="0">
                <a:solidFill>
                  <a:srgbClr val="663300"/>
                </a:solidFill>
              </a:rPr>
              <a:t>скважин, откуда нефть</a:t>
            </a:r>
          </a:p>
          <a:p>
            <a:pPr algn="l"/>
            <a:r>
              <a:rPr lang="ru-RU" sz="1800" dirty="0" smtClean="0">
                <a:solidFill>
                  <a:srgbClr val="663300"/>
                </a:solidFill>
              </a:rPr>
              <a:t>поступает в </a:t>
            </a:r>
            <a:r>
              <a:rPr lang="ru-RU" sz="1800" dirty="0" err="1" smtClean="0">
                <a:solidFill>
                  <a:srgbClr val="663300"/>
                </a:solidFill>
              </a:rPr>
              <a:t>резервуа</a:t>
            </a:r>
            <a:r>
              <a:rPr lang="ru-RU" sz="1800" dirty="0" smtClean="0">
                <a:solidFill>
                  <a:srgbClr val="663300"/>
                </a:solidFill>
              </a:rPr>
              <a:t>-</a:t>
            </a:r>
          </a:p>
          <a:p>
            <a:pPr algn="l"/>
            <a:r>
              <a:rPr lang="ru-RU" sz="1800" dirty="0" err="1" smtClean="0">
                <a:solidFill>
                  <a:srgbClr val="663300"/>
                </a:solidFill>
              </a:rPr>
              <a:t>ры</a:t>
            </a:r>
            <a:r>
              <a:rPr lang="ru-RU" sz="1800" dirty="0" smtClean="0">
                <a:solidFill>
                  <a:srgbClr val="663300"/>
                </a:solidFill>
              </a:rPr>
              <a:t>.</a:t>
            </a:r>
            <a:endParaRPr lang="ru-RU" sz="1800" dirty="0">
              <a:solidFill>
                <a:srgbClr val="663300"/>
              </a:solidFill>
            </a:endParaRPr>
          </a:p>
        </p:txBody>
      </p:sp>
      <p:pic>
        <p:nvPicPr>
          <p:cNvPr id="8195" name="Picture 3" descr="C:\Users\user\Desktop\нефть\1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14686" y="1785918"/>
            <a:ext cx="3321066" cy="2286015"/>
          </a:xfrm>
          <a:prstGeom prst="rect">
            <a:avLst/>
          </a:prstGeom>
          <a:noFill/>
        </p:spPr>
      </p:pic>
      <p:pic>
        <p:nvPicPr>
          <p:cNvPr id="8196" name="Picture 4" descr="C:\Users\user\Desktop\18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29000" y="7215206"/>
            <a:ext cx="3121029" cy="150019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1145</TotalTime>
  <Words>1053</Words>
  <Application>Microsoft Office PowerPoint</Application>
  <PresentationFormat>Экран (4:3)</PresentationFormat>
  <Paragraphs>268</Paragraphs>
  <Slides>12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Аспект</vt:lpstr>
      <vt:lpstr>ИНТЕРЕСНЫЕ ФАКТЫ ОБ АЗЕРБАЙДЖАНСКОЙ НЕФТИ.  </vt:lpstr>
      <vt:lpstr>Презентация PowerPoint</vt:lpstr>
      <vt:lpstr>Презентация PowerPoint</vt:lpstr>
      <vt:lpstr>Из истории развития Азербайджанской нефти. </vt:lpstr>
      <vt:lpstr> Бакинская нефть в войне 1941-1945 годов.</vt:lpstr>
      <vt:lpstr>             Нефть в море.</vt:lpstr>
      <vt:lpstr> Нефтяные магнаты Азербайджана.</vt:lpstr>
      <vt:lpstr>Презентация PowerPoint</vt:lpstr>
      <vt:lpstr>  Наследие  Нобелей.</vt:lpstr>
      <vt:lpstr>  «Контракт века»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ИНТЕРЕСНЫЕ ФАКТЫ ОБ  АЗЕРБАЙ</dc:title>
  <dc:creator>user</dc:creator>
  <cp:lastModifiedBy>admin</cp:lastModifiedBy>
  <cp:revision>97</cp:revision>
  <dcterms:created xsi:type="dcterms:W3CDTF">2018-03-26T07:01:55Z</dcterms:created>
  <dcterms:modified xsi:type="dcterms:W3CDTF">2018-04-10T05:07:02Z</dcterms:modified>
</cp:coreProperties>
</file>