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FD65"/>
    <a:srgbClr val="FFFF00"/>
    <a:srgbClr val="66FF33"/>
    <a:srgbClr val="FF0066"/>
    <a:srgbClr val="FF33CC"/>
    <a:srgbClr val="0066FF"/>
    <a:srgbClr val="CC0066"/>
    <a:srgbClr val="006600"/>
    <a:srgbClr val="3333CC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190" autoAdjust="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163D0A-1788-41A4-9AD0-1B9A5B55AC2B}" type="doc">
      <dgm:prSet loTypeId="urn:microsoft.com/office/officeart/2005/8/layout/cycle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B4A8962F-CB76-4D74-8F96-7E613C729D76}">
      <dgm:prSet phldrT="[Текст]" phldr="1"/>
      <dgm:spPr/>
      <dgm:t>
        <a:bodyPr/>
        <a:lstStyle/>
        <a:p>
          <a:endParaRPr lang="ru-RU"/>
        </a:p>
      </dgm:t>
    </dgm:pt>
    <dgm:pt modelId="{496389B4-00EE-478D-BC5C-8FE0F4D88102}" type="parTrans" cxnId="{6BD06FD3-98FC-42F9-BE83-F51A5A592BE1}">
      <dgm:prSet/>
      <dgm:spPr/>
      <dgm:t>
        <a:bodyPr/>
        <a:lstStyle/>
        <a:p>
          <a:endParaRPr lang="ru-RU"/>
        </a:p>
      </dgm:t>
    </dgm:pt>
    <dgm:pt modelId="{5409410D-146C-4D54-9FF3-4693E6D8BE4C}" type="sibTrans" cxnId="{6BD06FD3-98FC-42F9-BE83-F51A5A592BE1}">
      <dgm:prSet/>
      <dgm:spPr/>
      <dgm:t>
        <a:bodyPr/>
        <a:lstStyle/>
        <a:p>
          <a:endParaRPr lang="ru-RU"/>
        </a:p>
      </dgm:t>
    </dgm:pt>
    <dgm:pt modelId="{D45E7BB8-8939-48C6-AFCD-4026BE3C850B}">
      <dgm:prSet phldrT="[Текст]" phldr="1"/>
      <dgm:spPr/>
      <dgm:t>
        <a:bodyPr/>
        <a:lstStyle/>
        <a:p>
          <a:endParaRPr lang="ru-RU"/>
        </a:p>
      </dgm:t>
    </dgm:pt>
    <dgm:pt modelId="{821CC8F4-F4E1-4650-80C2-E505C07A584C}" type="parTrans" cxnId="{4B913C0E-2610-4DDA-8F72-387BDBA9CAF5}">
      <dgm:prSet/>
      <dgm:spPr/>
      <dgm:t>
        <a:bodyPr/>
        <a:lstStyle/>
        <a:p>
          <a:endParaRPr lang="ru-RU"/>
        </a:p>
      </dgm:t>
    </dgm:pt>
    <dgm:pt modelId="{E076A02B-2C2F-4825-801D-A820DEB071C7}" type="sibTrans" cxnId="{4B913C0E-2610-4DDA-8F72-387BDBA9CAF5}">
      <dgm:prSet/>
      <dgm:spPr/>
      <dgm:t>
        <a:bodyPr/>
        <a:lstStyle/>
        <a:p>
          <a:endParaRPr lang="ru-RU"/>
        </a:p>
      </dgm:t>
    </dgm:pt>
    <dgm:pt modelId="{429FAB79-389F-4A9B-95FA-195CE351BE27}">
      <dgm:prSet phldrT="[Текст]" phldr="1"/>
      <dgm:spPr/>
      <dgm:t>
        <a:bodyPr/>
        <a:lstStyle/>
        <a:p>
          <a:endParaRPr lang="ru-RU"/>
        </a:p>
      </dgm:t>
    </dgm:pt>
    <dgm:pt modelId="{370C3BF4-1F7E-4E2B-ABF7-2E1E3968AAA0}" type="parTrans" cxnId="{2B86B93A-F607-40E2-B558-51143CA64C56}">
      <dgm:prSet/>
      <dgm:spPr/>
      <dgm:t>
        <a:bodyPr/>
        <a:lstStyle/>
        <a:p>
          <a:endParaRPr lang="ru-RU"/>
        </a:p>
      </dgm:t>
    </dgm:pt>
    <dgm:pt modelId="{155914E0-DFA2-4776-862F-75BF7B8491E8}" type="sibTrans" cxnId="{2B86B93A-F607-40E2-B558-51143CA64C56}">
      <dgm:prSet/>
      <dgm:spPr/>
      <dgm:t>
        <a:bodyPr/>
        <a:lstStyle/>
        <a:p>
          <a:endParaRPr lang="ru-RU"/>
        </a:p>
      </dgm:t>
    </dgm:pt>
    <dgm:pt modelId="{19C89A19-2522-4490-8B58-4CE4A0E9A3BF}">
      <dgm:prSet phldrT="[Текст]" phldr="1"/>
      <dgm:spPr/>
      <dgm:t>
        <a:bodyPr/>
        <a:lstStyle/>
        <a:p>
          <a:endParaRPr lang="ru-RU"/>
        </a:p>
      </dgm:t>
    </dgm:pt>
    <dgm:pt modelId="{EECE9FEC-CDA5-444F-B184-DB53D0901BFD}" type="parTrans" cxnId="{EE38FF9C-E2AB-489C-AAE1-671A533B83C7}">
      <dgm:prSet/>
      <dgm:spPr/>
      <dgm:t>
        <a:bodyPr/>
        <a:lstStyle/>
        <a:p>
          <a:endParaRPr lang="ru-RU"/>
        </a:p>
      </dgm:t>
    </dgm:pt>
    <dgm:pt modelId="{BA307FF4-D327-455E-99AA-59DF9EB4B56D}" type="sibTrans" cxnId="{EE38FF9C-E2AB-489C-AAE1-671A533B83C7}">
      <dgm:prSet/>
      <dgm:spPr/>
      <dgm:t>
        <a:bodyPr/>
        <a:lstStyle/>
        <a:p>
          <a:endParaRPr lang="ru-RU"/>
        </a:p>
      </dgm:t>
    </dgm:pt>
    <dgm:pt modelId="{854B4A74-0C8E-4724-A9CD-49262CE979DD}">
      <dgm:prSet phldrT="[Текст]" phldr="1"/>
      <dgm:spPr/>
      <dgm:t>
        <a:bodyPr/>
        <a:lstStyle/>
        <a:p>
          <a:endParaRPr lang="ru-RU"/>
        </a:p>
      </dgm:t>
    </dgm:pt>
    <dgm:pt modelId="{D13CCAE8-D0FD-41C8-BBF2-EB12BC3F555F}" type="parTrans" cxnId="{AFECE4AC-5139-4BC6-87B7-0DCEBEEBCED4}">
      <dgm:prSet/>
      <dgm:spPr/>
      <dgm:t>
        <a:bodyPr/>
        <a:lstStyle/>
        <a:p>
          <a:endParaRPr lang="ru-RU"/>
        </a:p>
      </dgm:t>
    </dgm:pt>
    <dgm:pt modelId="{76FE2EA9-FDF0-478B-A7DE-164E027C120F}" type="sibTrans" cxnId="{AFECE4AC-5139-4BC6-87B7-0DCEBEEBCED4}">
      <dgm:prSet/>
      <dgm:spPr/>
      <dgm:t>
        <a:bodyPr/>
        <a:lstStyle/>
        <a:p>
          <a:endParaRPr lang="ru-RU"/>
        </a:p>
      </dgm:t>
    </dgm:pt>
    <dgm:pt modelId="{6F4FCFB4-8E19-4017-AF01-BCD8887645B4}">
      <dgm:prSet/>
      <dgm:spPr/>
      <dgm:t>
        <a:bodyPr/>
        <a:lstStyle/>
        <a:p>
          <a:endParaRPr lang="ru-RU"/>
        </a:p>
      </dgm:t>
    </dgm:pt>
    <dgm:pt modelId="{CB04D7F5-B74E-411A-AB57-AC9C4BBBDE19}" type="parTrans" cxnId="{7B7DD2C5-CC5E-4467-ABB2-1ECB5FB92BE8}">
      <dgm:prSet/>
      <dgm:spPr/>
      <dgm:t>
        <a:bodyPr/>
        <a:lstStyle/>
        <a:p>
          <a:endParaRPr lang="ru-RU"/>
        </a:p>
      </dgm:t>
    </dgm:pt>
    <dgm:pt modelId="{1FDA723A-AEA6-4F9D-9ADC-0A85F9E97FE1}" type="sibTrans" cxnId="{7B7DD2C5-CC5E-4467-ABB2-1ECB5FB92BE8}">
      <dgm:prSet/>
      <dgm:spPr/>
      <dgm:t>
        <a:bodyPr/>
        <a:lstStyle/>
        <a:p>
          <a:endParaRPr lang="ru-RU"/>
        </a:p>
      </dgm:t>
    </dgm:pt>
    <dgm:pt modelId="{37FEE60D-870F-4FE5-8C55-703A3936CD2C}">
      <dgm:prSet/>
      <dgm:spPr/>
      <dgm:t>
        <a:bodyPr/>
        <a:lstStyle/>
        <a:p>
          <a:endParaRPr lang="ru-RU"/>
        </a:p>
      </dgm:t>
    </dgm:pt>
    <dgm:pt modelId="{04F23EA2-1086-4FC8-8CD2-59394F4F65C7}" type="parTrans" cxnId="{A128F3C5-3122-4274-B8D6-6716E7E635BE}">
      <dgm:prSet/>
      <dgm:spPr/>
      <dgm:t>
        <a:bodyPr/>
        <a:lstStyle/>
        <a:p>
          <a:endParaRPr lang="ru-RU"/>
        </a:p>
      </dgm:t>
    </dgm:pt>
    <dgm:pt modelId="{7818F2CF-AA27-466B-91B9-CB048F46F40F}" type="sibTrans" cxnId="{A128F3C5-3122-4274-B8D6-6716E7E635BE}">
      <dgm:prSet/>
      <dgm:spPr/>
      <dgm:t>
        <a:bodyPr/>
        <a:lstStyle/>
        <a:p>
          <a:endParaRPr lang="ru-RU"/>
        </a:p>
      </dgm:t>
    </dgm:pt>
    <dgm:pt modelId="{6732B8B0-A13C-416A-9545-B39060E87D3C}">
      <dgm:prSet/>
      <dgm:spPr/>
      <dgm:t>
        <a:bodyPr/>
        <a:lstStyle/>
        <a:p>
          <a:endParaRPr lang="ru-RU"/>
        </a:p>
      </dgm:t>
    </dgm:pt>
    <dgm:pt modelId="{E178F812-CF32-463E-A71F-1DD789371406}" type="parTrans" cxnId="{3ED42970-CC5C-4DC1-96C7-BA8417341E93}">
      <dgm:prSet/>
      <dgm:spPr/>
      <dgm:t>
        <a:bodyPr/>
        <a:lstStyle/>
        <a:p>
          <a:endParaRPr lang="ru-RU"/>
        </a:p>
      </dgm:t>
    </dgm:pt>
    <dgm:pt modelId="{70B23C39-103D-4976-AF97-2A52B370BE8C}" type="sibTrans" cxnId="{3ED42970-CC5C-4DC1-96C7-BA8417341E93}">
      <dgm:prSet/>
      <dgm:spPr/>
      <dgm:t>
        <a:bodyPr/>
        <a:lstStyle/>
        <a:p>
          <a:endParaRPr lang="ru-RU"/>
        </a:p>
      </dgm:t>
    </dgm:pt>
    <dgm:pt modelId="{5B7764E2-E483-41C0-AA63-6855777850A3}" type="pres">
      <dgm:prSet presAssocID="{44163D0A-1788-41A4-9AD0-1B9A5B55AC2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BE0E5E-879B-47C8-BD68-401DEA0CBA77}" type="pres">
      <dgm:prSet presAssocID="{B4A8962F-CB76-4D74-8F96-7E613C729D76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303A1A-EA67-449C-9088-5C4561AFF418}" type="pres">
      <dgm:prSet presAssocID="{5409410D-146C-4D54-9FF3-4693E6D8BE4C}" presName="sibTrans" presStyleLbl="sibTrans2D1" presStyleIdx="0" presStyleCnt="8"/>
      <dgm:spPr/>
      <dgm:t>
        <a:bodyPr/>
        <a:lstStyle/>
        <a:p>
          <a:endParaRPr lang="ru-RU"/>
        </a:p>
      </dgm:t>
    </dgm:pt>
    <dgm:pt modelId="{D9105A2F-C260-4C69-8F6A-EF9E6616D2CA}" type="pres">
      <dgm:prSet presAssocID="{5409410D-146C-4D54-9FF3-4693E6D8BE4C}" presName="connectorText" presStyleLbl="sibTrans2D1" presStyleIdx="0" presStyleCnt="8"/>
      <dgm:spPr/>
      <dgm:t>
        <a:bodyPr/>
        <a:lstStyle/>
        <a:p>
          <a:endParaRPr lang="ru-RU"/>
        </a:p>
      </dgm:t>
    </dgm:pt>
    <dgm:pt modelId="{7DF65EFB-2AB0-4281-A45F-E44384B573F4}" type="pres">
      <dgm:prSet presAssocID="{D45E7BB8-8939-48C6-AFCD-4026BE3C850B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FDE2EC-C33D-4E53-ACB9-CA365658EAD8}" type="pres">
      <dgm:prSet presAssocID="{E076A02B-2C2F-4825-801D-A820DEB071C7}" presName="sibTrans" presStyleLbl="sibTrans2D1" presStyleIdx="1" presStyleCnt="8"/>
      <dgm:spPr/>
      <dgm:t>
        <a:bodyPr/>
        <a:lstStyle/>
        <a:p>
          <a:endParaRPr lang="ru-RU"/>
        </a:p>
      </dgm:t>
    </dgm:pt>
    <dgm:pt modelId="{6C383DCE-F999-4EAA-ADAE-E393FD05EAEA}" type="pres">
      <dgm:prSet presAssocID="{E076A02B-2C2F-4825-801D-A820DEB071C7}" presName="connectorText" presStyleLbl="sibTrans2D1" presStyleIdx="1" presStyleCnt="8"/>
      <dgm:spPr/>
      <dgm:t>
        <a:bodyPr/>
        <a:lstStyle/>
        <a:p>
          <a:endParaRPr lang="ru-RU"/>
        </a:p>
      </dgm:t>
    </dgm:pt>
    <dgm:pt modelId="{1AA6C06A-944B-4B4B-973F-334BE4FF8194}" type="pres">
      <dgm:prSet presAssocID="{429FAB79-389F-4A9B-95FA-195CE351BE2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9773DD-71BF-4CB6-A5B3-0825B384B8E0}" type="pres">
      <dgm:prSet presAssocID="{155914E0-DFA2-4776-862F-75BF7B8491E8}" presName="sibTrans" presStyleLbl="sibTrans2D1" presStyleIdx="2" presStyleCnt="8"/>
      <dgm:spPr/>
      <dgm:t>
        <a:bodyPr/>
        <a:lstStyle/>
        <a:p>
          <a:endParaRPr lang="ru-RU"/>
        </a:p>
      </dgm:t>
    </dgm:pt>
    <dgm:pt modelId="{2187EC84-C4E2-492F-A561-2C01C749D83E}" type="pres">
      <dgm:prSet presAssocID="{155914E0-DFA2-4776-862F-75BF7B8491E8}" presName="connectorText" presStyleLbl="sibTrans2D1" presStyleIdx="2" presStyleCnt="8"/>
      <dgm:spPr/>
      <dgm:t>
        <a:bodyPr/>
        <a:lstStyle/>
        <a:p>
          <a:endParaRPr lang="ru-RU"/>
        </a:p>
      </dgm:t>
    </dgm:pt>
    <dgm:pt modelId="{8E444F9B-013C-4D01-81E7-D2C59506CE68}" type="pres">
      <dgm:prSet presAssocID="{19C89A19-2522-4490-8B58-4CE4A0E9A3B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04FF85-0CC6-4647-A0B9-ACC98BAD0747}" type="pres">
      <dgm:prSet presAssocID="{BA307FF4-D327-455E-99AA-59DF9EB4B56D}" presName="sibTrans" presStyleLbl="sibTrans2D1" presStyleIdx="3" presStyleCnt="8"/>
      <dgm:spPr/>
      <dgm:t>
        <a:bodyPr/>
        <a:lstStyle/>
        <a:p>
          <a:endParaRPr lang="ru-RU"/>
        </a:p>
      </dgm:t>
    </dgm:pt>
    <dgm:pt modelId="{13DE7A6F-CD89-4FC4-B596-32F80EF03F6A}" type="pres">
      <dgm:prSet presAssocID="{BA307FF4-D327-455E-99AA-59DF9EB4B56D}" presName="connectorText" presStyleLbl="sibTrans2D1" presStyleIdx="3" presStyleCnt="8"/>
      <dgm:spPr/>
      <dgm:t>
        <a:bodyPr/>
        <a:lstStyle/>
        <a:p>
          <a:endParaRPr lang="ru-RU"/>
        </a:p>
      </dgm:t>
    </dgm:pt>
    <dgm:pt modelId="{E9E28C21-2F8B-4591-9EA4-CFBA76A325DC}" type="pres">
      <dgm:prSet presAssocID="{854B4A74-0C8E-4724-A9CD-49262CE979D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901D5E-7B0A-4B89-9450-F723E312E9A3}" type="pres">
      <dgm:prSet presAssocID="{76FE2EA9-FDF0-478B-A7DE-164E027C120F}" presName="sibTrans" presStyleLbl="sibTrans2D1" presStyleIdx="4" presStyleCnt="8"/>
      <dgm:spPr/>
      <dgm:t>
        <a:bodyPr/>
        <a:lstStyle/>
        <a:p>
          <a:endParaRPr lang="ru-RU"/>
        </a:p>
      </dgm:t>
    </dgm:pt>
    <dgm:pt modelId="{87E082A6-12CD-45F6-BCA3-A0BCEE7EF432}" type="pres">
      <dgm:prSet presAssocID="{76FE2EA9-FDF0-478B-A7DE-164E027C120F}" presName="connectorText" presStyleLbl="sibTrans2D1" presStyleIdx="4" presStyleCnt="8"/>
      <dgm:spPr/>
      <dgm:t>
        <a:bodyPr/>
        <a:lstStyle/>
        <a:p>
          <a:endParaRPr lang="ru-RU"/>
        </a:p>
      </dgm:t>
    </dgm:pt>
    <dgm:pt modelId="{2B8A2534-EAAA-4411-A7A7-2AC874992E87}" type="pres">
      <dgm:prSet presAssocID="{6F4FCFB4-8E19-4017-AF01-BCD8887645B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600B1-B772-47F5-8083-48B5D41F098D}" type="pres">
      <dgm:prSet presAssocID="{1FDA723A-AEA6-4F9D-9ADC-0A85F9E97FE1}" presName="sibTrans" presStyleLbl="sibTrans2D1" presStyleIdx="5" presStyleCnt="8"/>
      <dgm:spPr/>
      <dgm:t>
        <a:bodyPr/>
        <a:lstStyle/>
        <a:p>
          <a:endParaRPr lang="ru-RU"/>
        </a:p>
      </dgm:t>
    </dgm:pt>
    <dgm:pt modelId="{B3780C5C-5350-4BC4-A3E3-F452F28865CC}" type="pres">
      <dgm:prSet presAssocID="{1FDA723A-AEA6-4F9D-9ADC-0A85F9E97FE1}" presName="connectorText" presStyleLbl="sibTrans2D1" presStyleIdx="5" presStyleCnt="8"/>
      <dgm:spPr/>
      <dgm:t>
        <a:bodyPr/>
        <a:lstStyle/>
        <a:p>
          <a:endParaRPr lang="ru-RU"/>
        </a:p>
      </dgm:t>
    </dgm:pt>
    <dgm:pt modelId="{472ED2DF-178E-4277-92E6-B383BDD7D3EE}" type="pres">
      <dgm:prSet presAssocID="{6732B8B0-A13C-416A-9545-B39060E87D3C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DDF7E7-9E89-4285-B5F2-0B31868732CF}" type="pres">
      <dgm:prSet presAssocID="{70B23C39-103D-4976-AF97-2A52B370BE8C}" presName="sibTrans" presStyleLbl="sibTrans2D1" presStyleIdx="6" presStyleCnt="8"/>
      <dgm:spPr/>
      <dgm:t>
        <a:bodyPr/>
        <a:lstStyle/>
        <a:p>
          <a:endParaRPr lang="ru-RU"/>
        </a:p>
      </dgm:t>
    </dgm:pt>
    <dgm:pt modelId="{38F421BB-0082-4710-8A30-718B2A0669FE}" type="pres">
      <dgm:prSet presAssocID="{70B23C39-103D-4976-AF97-2A52B370BE8C}" presName="connectorText" presStyleLbl="sibTrans2D1" presStyleIdx="6" presStyleCnt="8"/>
      <dgm:spPr/>
      <dgm:t>
        <a:bodyPr/>
        <a:lstStyle/>
        <a:p>
          <a:endParaRPr lang="ru-RU"/>
        </a:p>
      </dgm:t>
    </dgm:pt>
    <dgm:pt modelId="{CEF31E61-63DC-4061-AC26-4A942F9304AF}" type="pres">
      <dgm:prSet presAssocID="{37FEE60D-870F-4FE5-8C55-703A3936CD2C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F998F-F3E7-4E43-B418-68D69B666574}" type="pres">
      <dgm:prSet presAssocID="{7818F2CF-AA27-466B-91B9-CB048F46F40F}" presName="sibTrans" presStyleLbl="sibTrans2D1" presStyleIdx="7" presStyleCnt="8"/>
      <dgm:spPr/>
      <dgm:t>
        <a:bodyPr/>
        <a:lstStyle/>
        <a:p>
          <a:endParaRPr lang="ru-RU"/>
        </a:p>
      </dgm:t>
    </dgm:pt>
    <dgm:pt modelId="{8929D1E2-6C6A-418B-909A-11B968851732}" type="pres">
      <dgm:prSet presAssocID="{7818F2CF-AA27-466B-91B9-CB048F46F40F}" presName="connectorText" presStyleLbl="sibTrans2D1" presStyleIdx="7" presStyleCnt="8"/>
      <dgm:spPr/>
      <dgm:t>
        <a:bodyPr/>
        <a:lstStyle/>
        <a:p>
          <a:endParaRPr lang="ru-RU"/>
        </a:p>
      </dgm:t>
    </dgm:pt>
  </dgm:ptLst>
  <dgm:cxnLst>
    <dgm:cxn modelId="{CF468297-C356-4F9B-8BB2-377884600A12}" type="presOf" srcId="{76FE2EA9-FDF0-478B-A7DE-164E027C120F}" destId="{54901D5E-7B0A-4B89-9450-F723E312E9A3}" srcOrd="0" destOrd="0" presId="urn:microsoft.com/office/officeart/2005/8/layout/cycle2"/>
    <dgm:cxn modelId="{AFECE4AC-5139-4BC6-87B7-0DCEBEEBCED4}" srcId="{44163D0A-1788-41A4-9AD0-1B9A5B55AC2B}" destId="{854B4A74-0C8E-4724-A9CD-49262CE979DD}" srcOrd="4" destOrd="0" parTransId="{D13CCAE8-D0FD-41C8-BBF2-EB12BC3F555F}" sibTransId="{76FE2EA9-FDF0-478B-A7DE-164E027C120F}"/>
    <dgm:cxn modelId="{DB701CC6-5A78-4016-A06B-2DE751670947}" type="presOf" srcId="{5409410D-146C-4D54-9FF3-4693E6D8BE4C}" destId="{0F303A1A-EA67-449C-9088-5C4561AFF418}" srcOrd="0" destOrd="0" presId="urn:microsoft.com/office/officeart/2005/8/layout/cycle2"/>
    <dgm:cxn modelId="{093148F5-D9A3-49B4-A485-05C0408F5124}" type="presOf" srcId="{5409410D-146C-4D54-9FF3-4693E6D8BE4C}" destId="{D9105A2F-C260-4C69-8F6A-EF9E6616D2CA}" srcOrd="1" destOrd="0" presId="urn:microsoft.com/office/officeart/2005/8/layout/cycle2"/>
    <dgm:cxn modelId="{4B913C0E-2610-4DDA-8F72-387BDBA9CAF5}" srcId="{44163D0A-1788-41A4-9AD0-1B9A5B55AC2B}" destId="{D45E7BB8-8939-48C6-AFCD-4026BE3C850B}" srcOrd="1" destOrd="0" parTransId="{821CC8F4-F4E1-4650-80C2-E505C07A584C}" sibTransId="{E076A02B-2C2F-4825-801D-A820DEB071C7}"/>
    <dgm:cxn modelId="{6F1D4000-3D5F-491F-ADEE-25B91C4BC5A3}" type="presOf" srcId="{1FDA723A-AEA6-4F9D-9ADC-0A85F9E97FE1}" destId="{5B3600B1-B772-47F5-8083-48B5D41F098D}" srcOrd="0" destOrd="0" presId="urn:microsoft.com/office/officeart/2005/8/layout/cycle2"/>
    <dgm:cxn modelId="{954B11D9-3247-4ED7-B5E8-E88CA79968A7}" type="presOf" srcId="{E076A02B-2C2F-4825-801D-A820DEB071C7}" destId="{91FDE2EC-C33D-4E53-ACB9-CA365658EAD8}" srcOrd="0" destOrd="0" presId="urn:microsoft.com/office/officeart/2005/8/layout/cycle2"/>
    <dgm:cxn modelId="{CF2A4604-39E9-4536-818A-1B7132351688}" type="presOf" srcId="{BA307FF4-D327-455E-99AA-59DF9EB4B56D}" destId="{13DE7A6F-CD89-4FC4-B596-32F80EF03F6A}" srcOrd="1" destOrd="0" presId="urn:microsoft.com/office/officeart/2005/8/layout/cycle2"/>
    <dgm:cxn modelId="{A6C3F394-39EF-4591-864F-FC2B465C2156}" type="presOf" srcId="{6F4FCFB4-8E19-4017-AF01-BCD8887645B4}" destId="{2B8A2534-EAAA-4411-A7A7-2AC874992E87}" srcOrd="0" destOrd="0" presId="urn:microsoft.com/office/officeart/2005/8/layout/cycle2"/>
    <dgm:cxn modelId="{4CCA254C-9C2F-4992-BA5A-32853E78C17E}" type="presOf" srcId="{19C89A19-2522-4490-8B58-4CE4A0E9A3BF}" destId="{8E444F9B-013C-4D01-81E7-D2C59506CE68}" srcOrd="0" destOrd="0" presId="urn:microsoft.com/office/officeart/2005/8/layout/cycle2"/>
    <dgm:cxn modelId="{A128F3C5-3122-4274-B8D6-6716E7E635BE}" srcId="{44163D0A-1788-41A4-9AD0-1B9A5B55AC2B}" destId="{37FEE60D-870F-4FE5-8C55-703A3936CD2C}" srcOrd="7" destOrd="0" parTransId="{04F23EA2-1086-4FC8-8CD2-59394F4F65C7}" sibTransId="{7818F2CF-AA27-466B-91B9-CB048F46F40F}"/>
    <dgm:cxn modelId="{9E2224EB-7202-4EC0-A842-6290EE43CDE5}" type="presOf" srcId="{1FDA723A-AEA6-4F9D-9ADC-0A85F9E97FE1}" destId="{B3780C5C-5350-4BC4-A3E3-F452F28865CC}" srcOrd="1" destOrd="0" presId="urn:microsoft.com/office/officeart/2005/8/layout/cycle2"/>
    <dgm:cxn modelId="{D32BB7A1-CDC5-42E3-A689-1F8A71994ABB}" type="presOf" srcId="{7818F2CF-AA27-466B-91B9-CB048F46F40F}" destId="{8929D1E2-6C6A-418B-909A-11B968851732}" srcOrd="1" destOrd="0" presId="urn:microsoft.com/office/officeart/2005/8/layout/cycle2"/>
    <dgm:cxn modelId="{492FB284-08AA-46F4-9642-FB5A78902681}" type="presOf" srcId="{70B23C39-103D-4976-AF97-2A52B370BE8C}" destId="{62DDF7E7-9E89-4285-B5F2-0B31868732CF}" srcOrd="0" destOrd="0" presId="urn:microsoft.com/office/officeart/2005/8/layout/cycle2"/>
    <dgm:cxn modelId="{C73D3EE9-9DE9-4F8F-A80B-5F952AA91C41}" type="presOf" srcId="{6732B8B0-A13C-416A-9545-B39060E87D3C}" destId="{472ED2DF-178E-4277-92E6-B383BDD7D3EE}" srcOrd="0" destOrd="0" presId="urn:microsoft.com/office/officeart/2005/8/layout/cycle2"/>
    <dgm:cxn modelId="{AE7B453F-EB73-41DC-8E3D-4D9DB972504B}" type="presOf" srcId="{155914E0-DFA2-4776-862F-75BF7B8491E8}" destId="{4B9773DD-71BF-4CB6-A5B3-0825B384B8E0}" srcOrd="0" destOrd="0" presId="urn:microsoft.com/office/officeart/2005/8/layout/cycle2"/>
    <dgm:cxn modelId="{BBD2A18C-9C1A-4B2B-A0B8-B4CB9CED4620}" type="presOf" srcId="{854B4A74-0C8E-4724-A9CD-49262CE979DD}" destId="{E9E28C21-2F8B-4591-9EA4-CFBA76A325DC}" srcOrd="0" destOrd="0" presId="urn:microsoft.com/office/officeart/2005/8/layout/cycle2"/>
    <dgm:cxn modelId="{BA295C7E-2422-440B-AB81-BC7470193EDF}" type="presOf" srcId="{7818F2CF-AA27-466B-91B9-CB048F46F40F}" destId="{BAAF998F-F3E7-4E43-B418-68D69B666574}" srcOrd="0" destOrd="0" presId="urn:microsoft.com/office/officeart/2005/8/layout/cycle2"/>
    <dgm:cxn modelId="{5F783B2C-FBE7-41ED-BF42-AE565345386A}" type="presOf" srcId="{37FEE60D-870F-4FE5-8C55-703A3936CD2C}" destId="{CEF31E61-63DC-4061-AC26-4A942F9304AF}" srcOrd="0" destOrd="0" presId="urn:microsoft.com/office/officeart/2005/8/layout/cycle2"/>
    <dgm:cxn modelId="{76E4E424-7C3D-47B7-AD66-7A21F922963A}" type="presOf" srcId="{70B23C39-103D-4976-AF97-2A52B370BE8C}" destId="{38F421BB-0082-4710-8A30-718B2A0669FE}" srcOrd="1" destOrd="0" presId="urn:microsoft.com/office/officeart/2005/8/layout/cycle2"/>
    <dgm:cxn modelId="{2B86B93A-F607-40E2-B558-51143CA64C56}" srcId="{44163D0A-1788-41A4-9AD0-1B9A5B55AC2B}" destId="{429FAB79-389F-4A9B-95FA-195CE351BE27}" srcOrd="2" destOrd="0" parTransId="{370C3BF4-1F7E-4E2B-ABF7-2E1E3968AAA0}" sibTransId="{155914E0-DFA2-4776-862F-75BF7B8491E8}"/>
    <dgm:cxn modelId="{4926D34F-BB34-4842-B0E5-B2D720BFA7CF}" type="presOf" srcId="{BA307FF4-D327-455E-99AA-59DF9EB4B56D}" destId="{BE04FF85-0CC6-4647-A0B9-ACC98BAD0747}" srcOrd="0" destOrd="0" presId="urn:microsoft.com/office/officeart/2005/8/layout/cycle2"/>
    <dgm:cxn modelId="{2D4E3FAE-DABE-4BCC-8CDB-69FDB4DCBFB5}" type="presOf" srcId="{76FE2EA9-FDF0-478B-A7DE-164E027C120F}" destId="{87E082A6-12CD-45F6-BCA3-A0BCEE7EF432}" srcOrd="1" destOrd="0" presId="urn:microsoft.com/office/officeart/2005/8/layout/cycle2"/>
    <dgm:cxn modelId="{4D9AF3DC-BE64-48E4-BDBE-EB742B2A2E6F}" type="presOf" srcId="{155914E0-DFA2-4776-862F-75BF7B8491E8}" destId="{2187EC84-C4E2-492F-A561-2C01C749D83E}" srcOrd="1" destOrd="0" presId="urn:microsoft.com/office/officeart/2005/8/layout/cycle2"/>
    <dgm:cxn modelId="{7602B025-423B-4189-AC03-50438A7321A5}" type="presOf" srcId="{B4A8962F-CB76-4D74-8F96-7E613C729D76}" destId="{40BE0E5E-879B-47C8-BD68-401DEA0CBA77}" srcOrd="0" destOrd="0" presId="urn:microsoft.com/office/officeart/2005/8/layout/cycle2"/>
    <dgm:cxn modelId="{190C75EC-B122-4AA8-A541-8BC568C54DAF}" type="presOf" srcId="{D45E7BB8-8939-48C6-AFCD-4026BE3C850B}" destId="{7DF65EFB-2AB0-4281-A45F-E44384B573F4}" srcOrd="0" destOrd="0" presId="urn:microsoft.com/office/officeart/2005/8/layout/cycle2"/>
    <dgm:cxn modelId="{6BD06FD3-98FC-42F9-BE83-F51A5A592BE1}" srcId="{44163D0A-1788-41A4-9AD0-1B9A5B55AC2B}" destId="{B4A8962F-CB76-4D74-8F96-7E613C729D76}" srcOrd="0" destOrd="0" parTransId="{496389B4-00EE-478D-BC5C-8FE0F4D88102}" sibTransId="{5409410D-146C-4D54-9FF3-4693E6D8BE4C}"/>
    <dgm:cxn modelId="{3ED42970-CC5C-4DC1-96C7-BA8417341E93}" srcId="{44163D0A-1788-41A4-9AD0-1B9A5B55AC2B}" destId="{6732B8B0-A13C-416A-9545-B39060E87D3C}" srcOrd="6" destOrd="0" parTransId="{E178F812-CF32-463E-A71F-1DD789371406}" sibTransId="{70B23C39-103D-4976-AF97-2A52B370BE8C}"/>
    <dgm:cxn modelId="{2593BE72-59ED-4F78-BC86-9023176FCD30}" type="presOf" srcId="{429FAB79-389F-4A9B-95FA-195CE351BE27}" destId="{1AA6C06A-944B-4B4B-973F-334BE4FF8194}" srcOrd="0" destOrd="0" presId="urn:microsoft.com/office/officeart/2005/8/layout/cycle2"/>
    <dgm:cxn modelId="{EE38FF9C-E2AB-489C-AAE1-671A533B83C7}" srcId="{44163D0A-1788-41A4-9AD0-1B9A5B55AC2B}" destId="{19C89A19-2522-4490-8B58-4CE4A0E9A3BF}" srcOrd="3" destOrd="0" parTransId="{EECE9FEC-CDA5-444F-B184-DB53D0901BFD}" sibTransId="{BA307FF4-D327-455E-99AA-59DF9EB4B56D}"/>
    <dgm:cxn modelId="{9EF3975D-D6EE-42C8-8330-4DE44A66A0A2}" type="presOf" srcId="{44163D0A-1788-41A4-9AD0-1B9A5B55AC2B}" destId="{5B7764E2-E483-41C0-AA63-6855777850A3}" srcOrd="0" destOrd="0" presId="urn:microsoft.com/office/officeart/2005/8/layout/cycle2"/>
    <dgm:cxn modelId="{7B7DD2C5-CC5E-4467-ABB2-1ECB5FB92BE8}" srcId="{44163D0A-1788-41A4-9AD0-1B9A5B55AC2B}" destId="{6F4FCFB4-8E19-4017-AF01-BCD8887645B4}" srcOrd="5" destOrd="0" parTransId="{CB04D7F5-B74E-411A-AB57-AC9C4BBBDE19}" sibTransId="{1FDA723A-AEA6-4F9D-9ADC-0A85F9E97FE1}"/>
    <dgm:cxn modelId="{63C6E038-F1D4-44DA-811F-136302B89095}" type="presOf" srcId="{E076A02B-2C2F-4825-801D-A820DEB071C7}" destId="{6C383DCE-F999-4EAA-ADAE-E393FD05EAEA}" srcOrd="1" destOrd="0" presId="urn:microsoft.com/office/officeart/2005/8/layout/cycle2"/>
    <dgm:cxn modelId="{F34E069F-F11C-49E4-BD12-90EC2DFE6F34}" type="presParOf" srcId="{5B7764E2-E483-41C0-AA63-6855777850A3}" destId="{40BE0E5E-879B-47C8-BD68-401DEA0CBA77}" srcOrd="0" destOrd="0" presId="urn:microsoft.com/office/officeart/2005/8/layout/cycle2"/>
    <dgm:cxn modelId="{773E7F80-2785-409C-A563-19723FD75898}" type="presParOf" srcId="{5B7764E2-E483-41C0-AA63-6855777850A3}" destId="{0F303A1A-EA67-449C-9088-5C4561AFF418}" srcOrd="1" destOrd="0" presId="urn:microsoft.com/office/officeart/2005/8/layout/cycle2"/>
    <dgm:cxn modelId="{94B8BC37-BD7D-431D-A026-B15F6BEE30D0}" type="presParOf" srcId="{0F303A1A-EA67-449C-9088-5C4561AFF418}" destId="{D9105A2F-C260-4C69-8F6A-EF9E6616D2CA}" srcOrd="0" destOrd="0" presId="urn:microsoft.com/office/officeart/2005/8/layout/cycle2"/>
    <dgm:cxn modelId="{1EDD32B4-A523-485A-BE92-528A3FDB8ED2}" type="presParOf" srcId="{5B7764E2-E483-41C0-AA63-6855777850A3}" destId="{7DF65EFB-2AB0-4281-A45F-E44384B573F4}" srcOrd="2" destOrd="0" presId="urn:microsoft.com/office/officeart/2005/8/layout/cycle2"/>
    <dgm:cxn modelId="{743A4AC6-E992-47FD-A14F-34FB26B1E565}" type="presParOf" srcId="{5B7764E2-E483-41C0-AA63-6855777850A3}" destId="{91FDE2EC-C33D-4E53-ACB9-CA365658EAD8}" srcOrd="3" destOrd="0" presId="urn:microsoft.com/office/officeart/2005/8/layout/cycle2"/>
    <dgm:cxn modelId="{72A0E32E-9E72-42FA-9FC2-A74FA2B0B659}" type="presParOf" srcId="{91FDE2EC-C33D-4E53-ACB9-CA365658EAD8}" destId="{6C383DCE-F999-4EAA-ADAE-E393FD05EAEA}" srcOrd="0" destOrd="0" presId="urn:microsoft.com/office/officeart/2005/8/layout/cycle2"/>
    <dgm:cxn modelId="{BABF1F4F-AFA5-4053-9C91-EB7B6C6F7D51}" type="presParOf" srcId="{5B7764E2-E483-41C0-AA63-6855777850A3}" destId="{1AA6C06A-944B-4B4B-973F-334BE4FF8194}" srcOrd="4" destOrd="0" presId="urn:microsoft.com/office/officeart/2005/8/layout/cycle2"/>
    <dgm:cxn modelId="{DB196244-42CD-4DD7-9E80-4EA09AFF23B0}" type="presParOf" srcId="{5B7764E2-E483-41C0-AA63-6855777850A3}" destId="{4B9773DD-71BF-4CB6-A5B3-0825B384B8E0}" srcOrd="5" destOrd="0" presId="urn:microsoft.com/office/officeart/2005/8/layout/cycle2"/>
    <dgm:cxn modelId="{0E2A4975-93AB-4E06-B727-86B993AEA547}" type="presParOf" srcId="{4B9773DD-71BF-4CB6-A5B3-0825B384B8E0}" destId="{2187EC84-C4E2-492F-A561-2C01C749D83E}" srcOrd="0" destOrd="0" presId="urn:microsoft.com/office/officeart/2005/8/layout/cycle2"/>
    <dgm:cxn modelId="{1789A25E-9745-42A2-8171-0725FFAF8EA1}" type="presParOf" srcId="{5B7764E2-E483-41C0-AA63-6855777850A3}" destId="{8E444F9B-013C-4D01-81E7-D2C59506CE68}" srcOrd="6" destOrd="0" presId="urn:microsoft.com/office/officeart/2005/8/layout/cycle2"/>
    <dgm:cxn modelId="{077DAD89-31DC-4456-89AA-5031E3024218}" type="presParOf" srcId="{5B7764E2-E483-41C0-AA63-6855777850A3}" destId="{BE04FF85-0CC6-4647-A0B9-ACC98BAD0747}" srcOrd="7" destOrd="0" presId="urn:microsoft.com/office/officeart/2005/8/layout/cycle2"/>
    <dgm:cxn modelId="{073A6889-CE48-4A9F-B5FF-9D35C18B0DF9}" type="presParOf" srcId="{BE04FF85-0CC6-4647-A0B9-ACC98BAD0747}" destId="{13DE7A6F-CD89-4FC4-B596-32F80EF03F6A}" srcOrd="0" destOrd="0" presId="urn:microsoft.com/office/officeart/2005/8/layout/cycle2"/>
    <dgm:cxn modelId="{C51BB3C0-CAB9-4759-93B3-0B1E16621577}" type="presParOf" srcId="{5B7764E2-E483-41C0-AA63-6855777850A3}" destId="{E9E28C21-2F8B-4591-9EA4-CFBA76A325DC}" srcOrd="8" destOrd="0" presId="urn:microsoft.com/office/officeart/2005/8/layout/cycle2"/>
    <dgm:cxn modelId="{E6835FF8-4A95-431C-A315-85FCE3750B8F}" type="presParOf" srcId="{5B7764E2-E483-41C0-AA63-6855777850A3}" destId="{54901D5E-7B0A-4B89-9450-F723E312E9A3}" srcOrd="9" destOrd="0" presId="urn:microsoft.com/office/officeart/2005/8/layout/cycle2"/>
    <dgm:cxn modelId="{E610383B-656B-4797-AAEC-3F8BAD33699F}" type="presParOf" srcId="{54901D5E-7B0A-4B89-9450-F723E312E9A3}" destId="{87E082A6-12CD-45F6-BCA3-A0BCEE7EF432}" srcOrd="0" destOrd="0" presId="urn:microsoft.com/office/officeart/2005/8/layout/cycle2"/>
    <dgm:cxn modelId="{AF2F6215-58E2-4667-A9CB-DB8098397515}" type="presParOf" srcId="{5B7764E2-E483-41C0-AA63-6855777850A3}" destId="{2B8A2534-EAAA-4411-A7A7-2AC874992E87}" srcOrd="10" destOrd="0" presId="urn:microsoft.com/office/officeart/2005/8/layout/cycle2"/>
    <dgm:cxn modelId="{EF35A061-E21B-4F72-B21F-515636EE6C96}" type="presParOf" srcId="{5B7764E2-E483-41C0-AA63-6855777850A3}" destId="{5B3600B1-B772-47F5-8083-48B5D41F098D}" srcOrd="11" destOrd="0" presId="urn:microsoft.com/office/officeart/2005/8/layout/cycle2"/>
    <dgm:cxn modelId="{F6F6A132-0BB8-4F13-BAE2-07519D4D1AA9}" type="presParOf" srcId="{5B3600B1-B772-47F5-8083-48B5D41F098D}" destId="{B3780C5C-5350-4BC4-A3E3-F452F28865CC}" srcOrd="0" destOrd="0" presId="urn:microsoft.com/office/officeart/2005/8/layout/cycle2"/>
    <dgm:cxn modelId="{5F005C36-3531-49A3-8CE3-57824E3ABF65}" type="presParOf" srcId="{5B7764E2-E483-41C0-AA63-6855777850A3}" destId="{472ED2DF-178E-4277-92E6-B383BDD7D3EE}" srcOrd="12" destOrd="0" presId="urn:microsoft.com/office/officeart/2005/8/layout/cycle2"/>
    <dgm:cxn modelId="{F0EA6C81-C3E8-42A9-B6D0-23331BFA9DA8}" type="presParOf" srcId="{5B7764E2-E483-41C0-AA63-6855777850A3}" destId="{62DDF7E7-9E89-4285-B5F2-0B31868732CF}" srcOrd="13" destOrd="0" presId="urn:microsoft.com/office/officeart/2005/8/layout/cycle2"/>
    <dgm:cxn modelId="{505EE4D6-1680-4DD0-A127-646231E35BA1}" type="presParOf" srcId="{62DDF7E7-9E89-4285-B5F2-0B31868732CF}" destId="{38F421BB-0082-4710-8A30-718B2A0669FE}" srcOrd="0" destOrd="0" presId="urn:microsoft.com/office/officeart/2005/8/layout/cycle2"/>
    <dgm:cxn modelId="{F3AE9E6D-3D6F-49AD-B698-E633E38DB7AD}" type="presParOf" srcId="{5B7764E2-E483-41C0-AA63-6855777850A3}" destId="{CEF31E61-63DC-4061-AC26-4A942F9304AF}" srcOrd="14" destOrd="0" presId="urn:microsoft.com/office/officeart/2005/8/layout/cycle2"/>
    <dgm:cxn modelId="{D0D4DE22-894B-4F2B-8EBB-9295F385710A}" type="presParOf" srcId="{5B7764E2-E483-41C0-AA63-6855777850A3}" destId="{BAAF998F-F3E7-4E43-B418-68D69B666574}" srcOrd="15" destOrd="0" presId="urn:microsoft.com/office/officeart/2005/8/layout/cycle2"/>
    <dgm:cxn modelId="{6990D1AA-5489-49AE-BCCC-9D325FBA3FFF}" type="presParOf" srcId="{BAAF998F-F3E7-4E43-B418-68D69B666574}" destId="{8929D1E2-6C6A-418B-909A-11B968851732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D209E-EDE5-4967-B88D-8840F142BEB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4066D-5828-4DB2-A828-508F139D996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78639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4066D-5828-4DB2-A828-508F139D996E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4066D-5828-4DB2-A828-508F139D996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4143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4066D-5828-4DB2-A828-508F139D996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4066D-5828-4DB2-A828-508F139D996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4066D-5828-4DB2-A828-508F139D996E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4066D-5828-4DB2-A828-508F139D996E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4066D-5828-4DB2-A828-508F139D996E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Relationship Id="rId9" Type="http://schemas.openxmlformats.org/officeDocument/2006/relationships/image" Target="../media/image3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571744"/>
            <a:ext cx="8429684" cy="3786214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5400" dirty="0" smtClean="0"/>
              <a:t>Углеводы. Глюкоза.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642918"/>
            <a:ext cx="8429684" cy="192882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                        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ru-RU" dirty="0" smtClean="0"/>
              <a:t>                          Бакинский  Колледж  Управления  и  Технологии.</a:t>
            </a:r>
          </a:p>
          <a:p>
            <a:endParaRPr lang="ru-RU" dirty="0" smtClean="0"/>
          </a:p>
          <a:p>
            <a:r>
              <a:rPr lang="ru-RU" dirty="0" smtClean="0"/>
              <a:t>   </a:t>
            </a:r>
            <a:r>
              <a:rPr lang="ru-RU" sz="3500" b="1" dirty="0" smtClean="0"/>
              <a:t>Открытый  урок   </a:t>
            </a:r>
            <a:r>
              <a:rPr lang="ru-RU" dirty="0" smtClean="0"/>
              <a:t>проводит  преподаватель  химии :   </a:t>
            </a:r>
          </a:p>
          <a:p>
            <a:r>
              <a:rPr lang="ru-RU" dirty="0" smtClean="0"/>
              <a:t>                                                                 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Намазова  Симузар  Маис  кызы.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ru-RU" dirty="0" smtClean="0"/>
              <a:t>                              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D:\Sima (flyajka)\фото-глюкоза, углеводы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3500438"/>
            <a:ext cx="4786346" cy="285752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929058" y="6286520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</a:t>
            </a:r>
            <a:r>
              <a:rPr lang="ru-RU" sz="2800" dirty="0" smtClean="0"/>
              <a:t>2017 г.</a:t>
            </a:r>
            <a:endParaRPr lang="ru-R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501122" cy="785818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4800" dirty="0" smtClean="0"/>
              <a:t>Строение: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501122" cy="571504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b="1" i="1" dirty="0" smtClean="0"/>
              <a:t> </a:t>
            </a:r>
            <a:r>
              <a:rPr lang="ru-RU" sz="3600" b="1" i="1" dirty="0" smtClean="0"/>
              <a:t>Глюкоза</a:t>
            </a:r>
            <a:r>
              <a:rPr lang="ru-RU" b="1" i="1" dirty="0" smtClean="0"/>
              <a:t> </a:t>
            </a:r>
            <a:r>
              <a:rPr lang="ru-RU" dirty="0" smtClean="0"/>
              <a:t>– </a:t>
            </a:r>
            <a:r>
              <a:rPr lang="ru-RU" sz="2800" b="1" dirty="0" smtClean="0">
                <a:solidFill>
                  <a:srgbClr val="CCFF99"/>
                </a:solidFill>
              </a:rPr>
              <a:t>моносахарид, гексоза</a:t>
            </a:r>
            <a:r>
              <a:rPr lang="ru-RU" b="1" dirty="0" smtClean="0">
                <a:solidFill>
                  <a:srgbClr val="CCFF99"/>
                </a:solidFill>
              </a:rPr>
              <a:t>. 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3600" b="1" i="1" dirty="0" smtClean="0"/>
              <a:t>Глюкоза</a:t>
            </a:r>
            <a:r>
              <a:rPr lang="ru-RU" dirty="0" smtClean="0"/>
              <a:t> – </a:t>
            </a:r>
            <a:r>
              <a:rPr lang="ru-RU" sz="2800" b="1" dirty="0" err="1" smtClean="0">
                <a:solidFill>
                  <a:srgbClr val="CCFF99"/>
                </a:solidFill>
              </a:rPr>
              <a:t>альдегидоспирт</a:t>
            </a:r>
            <a:r>
              <a:rPr lang="ru-RU" sz="2800" b="1" dirty="0" smtClean="0">
                <a:solidFill>
                  <a:srgbClr val="CCFF99"/>
                </a:solidFill>
              </a:rPr>
              <a:t>.  </a:t>
            </a:r>
          </a:p>
          <a:p>
            <a:pPr>
              <a:buNone/>
            </a:pPr>
            <a:r>
              <a:rPr lang="ru-RU" sz="2800" dirty="0" smtClean="0"/>
              <a:t>                                                     </a:t>
            </a:r>
            <a:r>
              <a:rPr lang="ru-RU" sz="2800" dirty="0" smtClean="0">
                <a:solidFill>
                  <a:srgbClr val="FFFF00"/>
                </a:solidFill>
              </a:rPr>
              <a:t>Линейная</a:t>
            </a:r>
            <a:r>
              <a:rPr lang="ru-RU" sz="2800" dirty="0" smtClean="0"/>
              <a:t> форма строения:</a:t>
            </a:r>
          </a:p>
          <a:p>
            <a:pPr>
              <a:buNone/>
            </a:pPr>
            <a:r>
              <a:rPr lang="ru-RU" sz="2800" dirty="0" smtClean="0"/>
              <a:t>  </a:t>
            </a:r>
          </a:p>
          <a:p>
            <a:pPr>
              <a:buNone/>
            </a:pPr>
            <a:r>
              <a:rPr lang="ru-RU" sz="2800" dirty="0" smtClean="0"/>
              <a:t>                   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</a:t>
            </a:r>
            <a:r>
              <a:rPr lang="ru-RU" sz="2800" dirty="0" smtClean="0">
                <a:solidFill>
                  <a:srgbClr val="FFFF00"/>
                </a:solidFill>
              </a:rPr>
              <a:t> Циклическая </a:t>
            </a:r>
            <a:r>
              <a:rPr lang="ru-RU" sz="2800" dirty="0" smtClean="0"/>
              <a:t>форма строения: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                </a:t>
            </a:r>
            <a:endParaRPr lang="ru-RU" sz="2800" dirty="0"/>
          </a:p>
        </p:txBody>
      </p:sp>
      <p:pic>
        <p:nvPicPr>
          <p:cNvPr id="3074" name="Picture 2" descr="F:\Sima\фото-глюкоза, углеводы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5214950"/>
            <a:ext cx="1928826" cy="1428760"/>
          </a:xfrm>
          <a:prstGeom prst="rect">
            <a:avLst/>
          </a:prstGeom>
          <a:noFill/>
        </p:spPr>
      </p:pic>
      <p:pic>
        <p:nvPicPr>
          <p:cNvPr id="3075" name="Picture 3" descr="F:\Sima\фото-глюкоза, углеводы\image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928934"/>
            <a:ext cx="4572032" cy="1252537"/>
          </a:xfrm>
          <a:prstGeom prst="rect">
            <a:avLst/>
          </a:prstGeom>
          <a:noFill/>
        </p:spPr>
      </p:pic>
      <p:pic>
        <p:nvPicPr>
          <p:cNvPr id="3076" name="Picture 4" descr="F:\Sima\фото-глюкоза, углеводы\Без названия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4929198"/>
            <a:ext cx="4643470" cy="1752604"/>
          </a:xfrm>
          <a:prstGeom prst="rect">
            <a:avLst/>
          </a:prstGeom>
          <a:noFill/>
        </p:spPr>
      </p:pic>
      <p:pic>
        <p:nvPicPr>
          <p:cNvPr id="3078" name="Picture 6" descr="C:\Users\user\Desktop\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2786058"/>
            <a:ext cx="1714512" cy="1285884"/>
          </a:xfrm>
          <a:prstGeom prst="rect">
            <a:avLst/>
          </a:prstGeom>
          <a:noFill/>
        </p:spPr>
      </p:pic>
      <p:pic>
        <p:nvPicPr>
          <p:cNvPr id="3080" name="Picture 8" descr="F:\Sima\фото-глюкоза, углеводы\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6578" y="1071546"/>
            <a:ext cx="2071702" cy="121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501122" cy="714380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ru-RU" dirty="0" smtClean="0"/>
              <a:t> </a:t>
            </a:r>
            <a:r>
              <a:rPr lang="ru-RU" sz="4800" dirty="0" smtClean="0"/>
              <a:t>Нахождение в природе.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8501122" cy="5500726"/>
          </a:xfrm>
          <a:ln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                         </a:t>
            </a:r>
          </a:p>
          <a:p>
            <a:pPr>
              <a:buNone/>
            </a:pPr>
            <a:r>
              <a:rPr lang="ru-RU" i="1" dirty="0" smtClean="0"/>
              <a:t>                             </a:t>
            </a:r>
            <a:r>
              <a:rPr lang="ru-RU" sz="3600" i="1" dirty="0" smtClean="0"/>
              <a:t>    </a:t>
            </a:r>
            <a:r>
              <a:rPr lang="ru-RU" sz="3600" b="1" i="1" dirty="0" smtClean="0">
                <a:solidFill>
                  <a:srgbClr val="FF0000"/>
                </a:solidFill>
              </a:rPr>
              <a:t>Глюкоза </a:t>
            </a:r>
            <a:r>
              <a:rPr lang="ru-RU" sz="3600" b="1" dirty="0" smtClean="0">
                <a:solidFill>
                  <a:srgbClr val="FF0000"/>
                </a:solidFill>
              </a:rPr>
              <a:t>– </a:t>
            </a:r>
            <a:r>
              <a:rPr lang="ru-RU" sz="3200" b="1" dirty="0" smtClean="0">
                <a:solidFill>
                  <a:srgbClr val="FF0000"/>
                </a:solidFill>
              </a:rPr>
              <a:t>источник энергии!</a:t>
            </a:r>
          </a:p>
          <a:p>
            <a:pPr>
              <a:buNone/>
            </a:pPr>
            <a:r>
              <a:rPr lang="ru-RU" sz="3200" dirty="0" smtClean="0"/>
              <a:t>                             </a:t>
            </a:r>
          </a:p>
          <a:p>
            <a:r>
              <a:rPr lang="ru-RU" sz="2800" dirty="0" smtClean="0"/>
              <a:t>  </a:t>
            </a:r>
            <a:r>
              <a:rPr lang="ru-RU" sz="2800" b="1" dirty="0" smtClean="0">
                <a:solidFill>
                  <a:srgbClr val="008000"/>
                </a:solidFill>
              </a:rPr>
              <a:t>Она содержится в органах зелёных растений.</a:t>
            </a:r>
          </a:p>
          <a:p>
            <a:r>
              <a:rPr lang="ru-RU" sz="2800" b="1" dirty="0" smtClean="0">
                <a:solidFill>
                  <a:srgbClr val="008000"/>
                </a:solidFill>
              </a:rPr>
              <a:t>  Входит в состав фруктов и ягод.</a:t>
            </a:r>
          </a:p>
          <a:p>
            <a:r>
              <a:rPr lang="ru-RU" sz="2800" b="1" dirty="0" smtClean="0">
                <a:solidFill>
                  <a:srgbClr val="008000"/>
                </a:solidFill>
              </a:rPr>
              <a:t>  Мёд состоит из смеси глюкозы и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8000"/>
                </a:solidFill>
              </a:rPr>
              <a:t>       фруктозы.</a:t>
            </a:r>
          </a:p>
          <a:p>
            <a:r>
              <a:rPr lang="ru-RU" sz="2800" b="1" dirty="0" smtClean="0">
                <a:solidFill>
                  <a:srgbClr val="008000"/>
                </a:solidFill>
              </a:rPr>
              <a:t>  В организме человека глюкоза содержится в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8000"/>
                </a:solidFill>
              </a:rPr>
              <a:t>       мышцах и в крови (0,1%). </a:t>
            </a:r>
          </a:p>
          <a:p>
            <a:pPr>
              <a:buNone/>
            </a:pPr>
            <a:endParaRPr lang="ru-RU" sz="3600" dirty="0"/>
          </a:p>
        </p:txBody>
      </p:sp>
      <p:pic>
        <p:nvPicPr>
          <p:cNvPr id="1026" name="Picture 2" descr="C:\Users\user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928670"/>
            <a:ext cx="2714644" cy="1785950"/>
          </a:xfrm>
          <a:prstGeom prst="rect">
            <a:avLst/>
          </a:prstGeom>
          <a:noFill/>
        </p:spPr>
      </p:pic>
      <p:pic>
        <p:nvPicPr>
          <p:cNvPr id="1029" name="Picture 5" descr="C:\Users\user\Desktop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3286124"/>
            <a:ext cx="1928826" cy="1500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785818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4800" dirty="0" smtClean="0"/>
              <a:t>Получение: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429684" cy="57150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8000"/>
                </a:solidFill>
              </a:rPr>
              <a:t>                                   1).</a:t>
            </a:r>
            <a:r>
              <a:rPr lang="ru-RU" sz="2800" dirty="0" smtClean="0">
                <a:solidFill>
                  <a:srgbClr val="008000"/>
                </a:solidFill>
              </a:rPr>
              <a:t> </a:t>
            </a:r>
            <a:r>
              <a:rPr lang="ru-RU" sz="2800" b="1" u="sng" dirty="0" smtClean="0">
                <a:solidFill>
                  <a:srgbClr val="008000"/>
                </a:solidFill>
              </a:rPr>
              <a:t> В природе </a:t>
            </a:r>
            <a:r>
              <a:rPr lang="ru-RU" sz="2800" dirty="0" smtClean="0">
                <a:solidFill>
                  <a:srgbClr val="008000"/>
                </a:solidFill>
              </a:rPr>
              <a:t>образуется в </a:t>
            </a:r>
            <a:r>
              <a:rPr lang="ru-RU" sz="2800" dirty="0" err="1" smtClean="0">
                <a:solidFill>
                  <a:srgbClr val="008000"/>
                </a:solidFill>
              </a:rPr>
              <a:t>резуль</a:t>
            </a:r>
            <a:r>
              <a:rPr lang="ru-RU" sz="2800" dirty="0" smtClean="0">
                <a:solidFill>
                  <a:srgbClr val="008000"/>
                </a:solidFill>
              </a:rPr>
              <a:t>-</a:t>
            </a:r>
          </a:p>
          <a:p>
            <a:pPr>
              <a:buNone/>
            </a:pPr>
            <a:r>
              <a:rPr lang="ru-RU" sz="2800" dirty="0" smtClean="0">
                <a:solidFill>
                  <a:srgbClr val="008000"/>
                </a:solidFill>
              </a:rPr>
              <a:t>                                             тате фотосинтеза:</a:t>
            </a:r>
          </a:p>
          <a:p>
            <a:pPr>
              <a:buNone/>
            </a:pPr>
            <a:r>
              <a:rPr lang="ru-RU" sz="2800" dirty="0" smtClean="0">
                <a:solidFill>
                  <a:srgbClr val="008000"/>
                </a:solidFill>
              </a:rPr>
              <a:t>                                         </a:t>
            </a:r>
            <a:r>
              <a:rPr lang="ru-RU" sz="2800" b="1" dirty="0" smtClean="0">
                <a:solidFill>
                  <a:srgbClr val="008000"/>
                </a:solidFill>
              </a:rPr>
              <a:t>6СО</a:t>
            </a:r>
            <a:r>
              <a:rPr lang="ru-RU" sz="2400" b="1" dirty="0" smtClean="0">
                <a:solidFill>
                  <a:srgbClr val="008000"/>
                </a:solidFill>
              </a:rPr>
              <a:t>2 </a:t>
            </a:r>
            <a:r>
              <a:rPr lang="ru-RU" sz="2800" b="1" dirty="0" smtClean="0">
                <a:solidFill>
                  <a:srgbClr val="008000"/>
                </a:solidFill>
              </a:rPr>
              <a:t>+ 6Н</a:t>
            </a:r>
            <a:r>
              <a:rPr lang="ru-RU" sz="2400" b="1" dirty="0" smtClean="0">
                <a:solidFill>
                  <a:srgbClr val="008000"/>
                </a:solidFill>
              </a:rPr>
              <a:t>2</a:t>
            </a:r>
            <a:r>
              <a:rPr lang="ru-RU" sz="2800" b="1" dirty="0" smtClean="0">
                <a:solidFill>
                  <a:srgbClr val="008000"/>
                </a:solidFill>
              </a:rPr>
              <a:t>О </a:t>
            </a:r>
            <a:r>
              <a:rPr lang="ru-RU" sz="2800" b="1" dirty="0" smtClean="0">
                <a:solidFill>
                  <a:srgbClr val="008000"/>
                </a:solidFill>
                <a:latin typeface="Calibri"/>
                <a:cs typeface="Calibri"/>
              </a:rPr>
              <a:t>→ С</a:t>
            </a:r>
            <a:r>
              <a:rPr lang="ru-RU" sz="2000" b="1" dirty="0" smtClean="0">
                <a:solidFill>
                  <a:srgbClr val="008000"/>
                </a:solidFill>
                <a:latin typeface="Calibri"/>
                <a:cs typeface="Calibri"/>
              </a:rPr>
              <a:t>6</a:t>
            </a:r>
            <a:r>
              <a:rPr lang="ru-RU" sz="2800" b="1" dirty="0" smtClean="0">
                <a:solidFill>
                  <a:srgbClr val="008000"/>
                </a:solidFill>
                <a:latin typeface="Calibri"/>
                <a:cs typeface="Calibri"/>
              </a:rPr>
              <a:t>Н</a:t>
            </a:r>
            <a:r>
              <a:rPr lang="ru-RU" sz="2000" b="1" dirty="0" smtClean="0">
                <a:solidFill>
                  <a:srgbClr val="008000"/>
                </a:solidFill>
                <a:latin typeface="Calibri"/>
                <a:cs typeface="Calibri"/>
              </a:rPr>
              <a:t>12</a:t>
            </a:r>
            <a:r>
              <a:rPr lang="ru-RU" sz="2800" b="1" dirty="0" smtClean="0">
                <a:solidFill>
                  <a:srgbClr val="008000"/>
                </a:solidFill>
                <a:latin typeface="Calibri"/>
                <a:cs typeface="Calibri"/>
              </a:rPr>
              <a:t>О</a:t>
            </a:r>
            <a:r>
              <a:rPr lang="ru-RU" sz="2000" b="1" dirty="0" smtClean="0">
                <a:solidFill>
                  <a:srgbClr val="008000"/>
                </a:solidFill>
                <a:latin typeface="Calibri"/>
                <a:cs typeface="Calibri"/>
              </a:rPr>
              <a:t>6 </a:t>
            </a:r>
            <a:r>
              <a:rPr lang="ru-RU" sz="2800" b="1" dirty="0" smtClean="0">
                <a:solidFill>
                  <a:srgbClr val="008000"/>
                </a:solidFill>
                <a:latin typeface="Calibri"/>
                <a:cs typeface="Calibri"/>
              </a:rPr>
              <a:t>+ 6О</a:t>
            </a:r>
            <a:r>
              <a:rPr lang="ru-RU" sz="2000" b="1" dirty="0" smtClean="0">
                <a:solidFill>
                  <a:srgbClr val="008000"/>
                </a:solidFill>
                <a:latin typeface="Calibri"/>
                <a:cs typeface="Calibri"/>
              </a:rPr>
              <a:t>2 </a:t>
            </a:r>
            <a:r>
              <a:rPr lang="ru-RU" sz="2800" b="1" dirty="0" smtClean="0">
                <a:solidFill>
                  <a:srgbClr val="008000"/>
                </a:solidFill>
                <a:latin typeface="Calibri"/>
                <a:cs typeface="Calibri"/>
              </a:rPr>
              <a:t>- </a:t>
            </a:r>
            <a:r>
              <a:rPr lang="en-US" sz="2800" b="1" dirty="0" smtClean="0">
                <a:solidFill>
                  <a:srgbClr val="008000"/>
                </a:solidFill>
                <a:latin typeface="Calibri"/>
                <a:cs typeface="Calibri"/>
              </a:rPr>
              <a:t>Q</a:t>
            </a:r>
            <a:endParaRPr lang="ru-RU" sz="2800" b="1" dirty="0" smtClean="0">
              <a:solidFill>
                <a:srgbClr val="008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2).  </a:t>
            </a:r>
            <a:r>
              <a:rPr lang="ru-RU" sz="2800" b="1" u="sng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В лаборатории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синтезирован из формальдегида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       в присутствии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гидроксида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 кальция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Са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(ОН)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2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. 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       Реакция А.М.Бутлерова (1861г.):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      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6НСОН → С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6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Н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12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О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6</a:t>
            </a:r>
          </a:p>
          <a:p>
            <a:pPr>
              <a:buNone/>
            </a:pPr>
            <a:r>
              <a:rPr lang="ru-RU" sz="2800" dirty="0" smtClean="0">
                <a:solidFill>
                  <a:srgbClr val="3333CC"/>
                </a:solidFill>
                <a:latin typeface="Calibri"/>
                <a:cs typeface="Calibri"/>
              </a:rPr>
              <a:t>3).  </a:t>
            </a:r>
            <a:r>
              <a:rPr lang="ru-RU" sz="2800" b="1" u="sng" dirty="0" smtClean="0">
                <a:solidFill>
                  <a:srgbClr val="3333CC"/>
                </a:solidFill>
                <a:latin typeface="Calibri"/>
                <a:cs typeface="Calibri"/>
              </a:rPr>
              <a:t>На производстве </a:t>
            </a:r>
            <a:r>
              <a:rPr lang="ru-RU" sz="2800" dirty="0" smtClean="0">
                <a:solidFill>
                  <a:srgbClr val="3333CC"/>
                </a:solidFill>
                <a:latin typeface="Calibri"/>
                <a:cs typeface="Calibri"/>
              </a:rPr>
              <a:t>получают гидролизом</a:t>
            </a:r>
          </a:p>
          <a:p>
            <a:pPr>
              <a:buNone/>
            </a:pPr>
            <a:r>
              <a:rPr lang="ru-RU" sz="2800" dirty="0" smtClean="0">
                <a:solidFill>
                  <a:srgbClr val="3333CC"/>
                </a:solidFill>
                <a:latin typeface="Calibri"/>
                <a:cs typeface="Calibri"/>
              </a:rPr>
              <a:t>       крахмала в присутствии серной кислоты: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       (С</a:t>
            </a:r>
            <a:r>
              <a:rPr lang="ru-RU" sz="2000" b="1" dirty="0" smtClean="0">
                <a:solidFill>
                  <a:srgbClr val="3333CC"/>
                </a:solidFill>
                <a:latin typeface="Calibri"/>
                <a:cs typeface="Calibri"/>
              </a:rPr>
              <a:t>6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Н</a:t>
            </a:r>
            <a:r>
              <a:rPr lang="ru-RU" sz="2000" b="1" dirty="0" smtClean="0">
                <a:solidFill>
                  <a:srgbClr val="3333CC"/>
                </a:solidFill>
                <a:latin typeface="Calibri"/>
                <a:cs typeface="Calibri"/>
              </a:rPr>
              <a:t>10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О</a:t>
            </a:r>
            <a:r>
              <a:rPr lang="ru-RU" sz="2000" b="1" dirty="0" smtClean="0">
                <a:solidFill>
                  <a:srgbClr val="3333CC"/>
                </a:solidFill>
                <a:latin typeface="Calibri"/>
                <a:cs typeface="Calibri"/>
              </a:rPr>
              <a:t>5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)</a:t>
            </a:r>
            <a:r>
              <a:rPr lang="en-US" sz="2000" b="1" dirty="0" smtClean="0">
                <a:solidFill>
                  <a:srgbClr val="3333CC"/>
                </a:solidFill>
                <a:latin typeface="Calibri"/>
                <a:cs typeface="Calibri"/>
              </a:rPr>
              <a:t>n</a:t>
            </a:r>
            <a:r>
              <a:rPr lang="ru-RU" sz="2000" b="1" dirty="0" smtClean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Calibri"/>
                <a:cs typeface="Calibri"/>
              </a:rPr>
              <a:t>+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000" b="1" dirty="0" smtClean="0">
                <a:solidFill>
                  <a:srgbClr val="3333CC"/>
                </a:solidFill>
                <a:latin typeface="Calibri"/>
                <a:cs typeface="Calibri"/>
              </a:rPr>
              <a:t>n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Н</a:t>
            </a:r>
            <a:r>
              <a:rPr lang="ru-RU" sz="2000" b="1" dirty="0" smtClean="0">
                <a:solidFill>
                  <a:srgbClr val="3333CC"/>
                </a:solidFill>
                <a:latin typeface="Calibri"/>
                <a:cs typeface="Calibri"/>
              </a:rPr>
              <a:t>2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О →</a:t>
            </a:r>
            <a:r>
              <a:rPr lang="en-US" sz="2800" b="1" dirty="0" smtClean="0">
                <a:solidFill>
                  <a:srgbClr val="3333CC"/>
                </a:solidFill>
                <a:latin typeface="Calibri"/>
                <a:cs typeface="Calibri"/>
              </a:rPr>
              <a:t>ᵗ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000" b="1" dirty="0" smtClean="0">
                <a:solidFill>
                  <a:srgbClr val="3333CC"/>
                </a:solidFill>
                <a:latin typeface="Calibri"/>
                <a:cs typeface="Calibri"/>
              </a:rPr>
              <a:t>n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С</a:t>
            </a:r>
            <a:r>
              <a:rPr lang="ru-RU" sz="2000" b="1" dirty="0" smtClean="0">
                <a:solidFill>
                  <a:srgbClr val="3333CC"/>
                </a:solidFill>
                <a:latin typeface="Calibri"/>
                <a:cs typeface="Calibri"/>
              </a:rPr>
              <a:t>6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Н</a:t>
            </a:r>
            <a:r>
              <a:rPr lang="ru-RU" sz="2000" b="1" dirty="0" smtClean="0">
                <a:solidFill>
                  <a:srgbClr val="3333CC"/>
                </a:solidFill>
                <a:latin typeface="Calibri"/>
                <a:cs typeface="Calibri"/>
              </a:rPr>
              <a:t>12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О</a:t>
            </a:r>
            <a:r>
              <a:rPr lang="ru-RU" sz="2000" b="1" dirty="0" smtClean="0">
                <a:solidFill>
                  <a:srgbClr val="3333CC"/>
                </a:solidFill>
                <a:latin typeface="Calibri"/>
                <a:cs typeface="Calibri"/>
              </a:rPr>
              <a:t>6</a:t>
            </a:r>
            <a:r>
              <a:rPr lang="ru-RU" sz="2800" b="1" dirty="0" smtClean="0">
                <a:solidFill>
                  <a:srgbClr val="3333CC"/>
                </a:solidFill>
                <a:latin typeface="Calibri"/>
                <a:cs typeface="Calibri"/>
              </a:rPr>
              <a:t>  </a:t>
            </a:r>
            <a:endParaRPr lang="ru-RU" b="1" dirty="0">
              <a:solidFill>
                <a:srgbClr val="3333CC"/>
              </a:solidFill>
            </a:endParaRPr>
          </a:p>
        </p:txBody>
      </p:sp>
      <p:pic>
        <p:nvPicPr>
          <p:cNvPr id="2050" name="Picture 2" descr="C:\Users\user\Desktop\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071546"/>
            <a:ext cx="2643206" cy="1500198"/>
          </a:xfrm>
          <a:prstGeom prst="rect">
            <a:avLst/>
          </a:prstGeom>
          <a:noFill/>
        </p:spPr>
      </p:pic>
      <p:pic>
        <p:nvPicPr>
          <p:cNvPr id="2051" name="Picture 3" descr="C:\Users\user\Desktop\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4214818"/>
            <a:ext cx="1357322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86808" cy="928694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sz="4800" dirty="0" smtClean="0"/>
              <a:t>Физические свойства: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142984"/>
            <a:ext cx="8286808" cy="5212576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user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42984"/>
            <a:ext cx="8286808" cy="521497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2976" y="2643182"/>
            <a:ext cx="728667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u="sng" dirty="0" smtClean="0">
                <a:solidFill>
                  <a:srgbClr val="C00000"/>
                </a:solidFill>
              </a:rPr>
              <a:t>Глюкоза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– бесцветное к</a:t>
            </a:r>
            <a:r>
              <a:rPr lang="ru-RU" sz="2800" b="1" dirty="0" smtClean="0"/>
              <a:t>ристаллическое </a:t>
            </a:r>
            <a:r>
              <a:rPr lang="ru-RU" sz="2800" b="1" dirty="0" err="1" smtClean="0"/>
              <a:t>ве</a:t>
            </a:r>
            <a:r>
              <a:rPr lang="ru-RU" sz="2800" b="1" dirty="0" smtClean="0"/>
              <a:t>- </a:t>
            </a:r>
            <a:r>
              <a:rPr lang="ru-RU" sz="2800" b="1" dirty="0" err="1" smtClean="0">
                <a:solidFill>
                  <a:schemeClr val="bg1"/>
                </a:solidFill>
              </a:rPr>
              <a:t>щество</a:t>
            </a:r>
            <a:r>
              <a:rPr lang="ru-RU" sz="2800" b="1" dirty="0" smtClean="0">
                <a:solidFill>
                  <a:schemeClr val="bg1"/>
                </a:solidFill>
              </a:rPr>
              <a:t> со сладким вк</a:t>
            </a:r>
            <a:r>
              <a:rPr lang="ru-RU" sz="2800" b="1" dirty="0" smtClean="0"/>
              <a:t>усом, хорошо </a:t>
            </a:r>
            <a:r>
              <a:rPr lang="ru-RU" sz="2800" b="1" dirty="0" err="1" smtClean="0"/>
              <a:t>раство</a:t>
            </a:r>
            <a:r>
              <a:rPr lang="ru-RU" sz="2800" b="1" dirty="0" smtClean="0"/>
              <a:t>-</a:t>
            </a:r>
          </a:p>
          <a:p>
            <a:r>
              <a:rPr lang="ru-RU" sz="2800" b="1" dirty="0" err="1" smtClean="0">
                <a:solidFill>
                  <a:schemeClr val="bg1"/>
                </a:solidFill>
              </a:rPr>
              <a:t>римое</a:t>
            </a:r>
            <a:r>
              <a:rPr lang="ru-RU" sz="2800" b="1" dirty="0" smtClean="0">
                <a:solidFill>
                  <a:schemeClr val="bg1"/>
                </a:solidFill>
              </a:rPr>
              <a:t> в воде. Глюко</a:t>
            </a:r>
            <a:r>
              <a:rPr lang="ru-RU" sz="2800" b="1" dirty="0" smtClean="0"/>
              <a:t>за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smtClean="0"/>
              <a:t>менее сладкая чем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свекловичный са</a:t>
            </a:r>
            <a:r>
              <a:rPr lang="ru-RU" sz="2800" b="1" dirty="0" smtClean="0"/>
              <a:t>хар. </a:t>
            </a:r>
            <a:r>
              <a:rPr lang="en-US" sz="2800" b="1" dirty="0" smtClean="0"/>
              <a:t>t </a:t>
            </a:r>
            <a:r>
              <a:rPr lang="ru-RU" sz="2800" b="1" dirty="0" smtClean="0"/>
              <a:t>пл.=146˚С.   </a:t>
            </a:r>
            <a:endParaRPr lang="ru-RU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501122" cy="71438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ru-RU" dirty="0" smtClean="0"/>
              <a:t>   </a:t>
            </a:r>
            <a:r>
              <a:rPr lang="ru-RU" sz="4800" dirty="0" smtClean="0"/>
              <a:t>Химические свойства: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501122" cy="564360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solidFill>
                  <a:srgbClr val="92D050"/>
                </a:solidFill>
              </a:rPr>
              <a:t>1).  Реакция «серебряного зеркала» :  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en-US" sz="2400" dirty="0" smtClean="0"/>
              <a:t> </a:t>
            </a:r>
            <a:r>
              <a:rPr lang="ru-RU" sz="2400" dirty="0" smtClean="0"/>
              <a:t>СН</a:t>
            </a:r>
            <a:r>
              <a:rPr lang="ru-RU" sz="2000" dirty="0" smtClean="0"/>
              <a:t>2</a:t>
            </a:r>
            <a:r>
              <a:rPr lang="ru-RU" sz="2400" dirty="0" smtClean="0"/>
              <a:t>ОН - (СНОН)</a:t>
            </a:r>
            <a:r>
              <a:rPr lang="ru-RU" sz="2000" dirty="0" smtClean="0"/>
              <a:t>4</a:t>
            </a:r>
            <a:r>
              <a:rPr lang="ru-RU" sz="2400" dirty="0" smtClean="0"/>
              <a:t> - СОН + А</a:t>
            </a:r>
            <a:r>
              <a:rPr lang="en-US" sz="2400" dirty="0" smtClean="0"/>
              <a:t>g</a:t>
            </a:r>
            <a:r>
              <a:rPr lang="en-US" sz="2000" dirty="0" smtClean="0"/>
              <a:t>2</a:t>
            </a:r>
            <a:r>
              <a:rPr lang="ru-RU" sz="2400" dirty="0" smtClean="0"/>
              <a:t>О </a:t>
            </a:r>
            <a:r>
              <a:rPr lang="ru-RU" sz="2400" dirty="0" smtClean="0">
                <a:latin typeface="Calibri"/>
                <a:cs typeface="Calibri"/>
              </a:rPr>
              <a:t>→ </a:t>
            </a:r>
            <a:r>
              <a:rPr lang="ru-RU" sz="2400" dirty="0" smtClean="0">
                <a:cs typeface="Calibri"/>
              </a:rPr>
              <a:t>СН</a:t>
            </a:r>
            <a:r>
              <a:rPr lang="ru-RU" sz="2000" dirty="0" smtClean="0">
                <a:cs typeface="Calibri"/>
              </a:rPr>
              <a:t>2</a:t>
            </a:r>
            <a:r>
              <a:rPr lang="ru-RU" sz="2400" dirty="0" smtClean="0">
                <a:cs typeface="Calibri"/>
              </a:rPr>
              <a:t>ОН –  </a:t>
            </a:r>
          </a:p>
          <a:p>
            <a:pPr>
              <a:buNone/>
            </a:pPr>
            <a:r>
              <a:rPr lang="ru-RU" sz="2400" dirty="0" smtClean="0">
                <a:cs typeface="Calibri"/>
              </a:rPr>
              <a:t>             - (СНОН)</a:t>
            </a:r>
            <a:r>
              <a:rPr lang="ru-RU" sz="2000" dirty="0" smtClean="0">
                <a:cs typeface="Calibri"/>
              </a:rPr>
              <a:t>4</a:t>
            </a:r>
            <a:r>
              <a:rPr lang="ru-RU" sz="2400" dirty="0" smtClean="0">
                <a:cs typeface="Calibri"/>
              </a:rPr>
              <a:t> – СООН + 2А</a:t>
            </a:r>
            <a:r>
              <a:rPr lang="en-US" sz="2400" dirty="0" smtClean="0">
                <a:cs typeface="Calibri"/>
              </a:rPr>
              <a:t>g</a:t>
            </a:r>
            <a:r>
              <a:rPr lang="en-US" sz="2400" dirty="0" smtClean="0">
                <a:latin typeface="Calibri"/>
                <a:cs typeface="Calibri"/>
              </a:rPr>
              <a:t>↓</a:t>
            </a:r>
            <a:r>
              <a:rPr lang="ru-RU" sz="2400" dirty="0" smtClean="0">
                <a:latin typeface="Calibri"/>
                <a:cs typeface="Calibri"/>
              </a:rPr>
              <a:t>  </a:t>
            </a:r>
          </a:p>
          <a:p>
            <a:pPr>
              <a:buNone/>
            </a:pPr>
            <a:r>
              <a:rPr lang="ru-RU" sz="2400" dirty="0" smtClean="0">
                <a:latin typeface="Calibri"/>
                <a:cs typeface="Calibri"/>
              </a:rPr>
              <a:t>                             </a:t>
            </a:r>
            <a:r>
              <a:rPr lang="ru-RU" sz="2800" b="1" dirty="0" smtClean="0">
                <a:solidFill>
                  <a:srgbClr val="00B0F0"/>
                </a:solidFill>
                <a:latin typeface="Calibri"/>
                <a:cs typeface="Calibri"/>
              </a:rPr>
              <a:t>2).  Реакция с С</a:t>
            </a:r>
            <a:r>
              <a:rPr lang="en-US" sz="2800" b="1" dirty="0" smtClean="0">
                <a:solidFill>
                  <a:srgbClr val="00B0F0"/>
                </a:solidFill>
                <a:latin typeface="Calibri"/>
                <a:cs typeface="Calibri"/>
              </a:rPr>
              <a:t>u</a:t>
            </a:r>
            <a:r>
              <a:rPr lang="ru-RU" sz="2800" b="1" dirty="0" smtClean="0">
                <a:solidFill>
                  <a:srgbClr val="00B0F0"/>
                </a:solidFill>
                <a:latin typeface="Calibri"/>
                <a:cs typeface="Calibri"/>
              </a:rPr>
              <a:t>(ОН)</a:t>
            </a:r>
            <a:r>
              <a:rPr lang="ru-RU" sz="2200" b="1" dirty="0" smtClean="0">
                <a:solidFill>
                  <a:srgbClr val="00B0F0"/>
                </a:solidFill>
                <a:latin typeface="Calibri"/>
                <a:cs typeface="Calibri"/>
              </a:rPr>
              <a:t>2</a:t>
            </a:r>
            <a:r>
              <a:rPr lang="en-US" sz="2800" b="1" dirty="0" smtClean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→</a:t>
            </a:r>
            <a:r>
              <a:rPr lang="en-US" sz="2800" b="1" dirty="0" smtClean="0">
                <a:latin typeface="Calibri"/>
                <a:cs typeface="Calibri"/>
              </a:rPr>
              <a:t> </a:t>
            </a:r>
            <a:endParaRPr lang="ru-RU" sz="2600" dirty="0" smtClean="0">
              <a:latin typeface="Calibri"/>
              <a:cs typeface="Calibri"/>
            </a:endParaRPr>
          </a:p>
          <a:p>
            <a:pPr>
              <a:buNone/>
            </a:pPr>
            <a:r>
              <a:rPr lang="ru-RU" sz="2800" dirty="0" smtClean="0">
                <a:latin typeface="Calibri"/>
                <a:cs typeface="Calibri"/>
              </a:rPr>
              <a:t>                              </a:t>
            </a:r>
            <a:r>
              <a:rPr lang="en-US" sz="2800" dirty="0" smtClean="0">
                <a:latin typeface="Calibri"/>
                <a:cs typeface="Calibri"/>
              </a:rPr>
              <a:t>  </a:t>
            </a:r>
            <a:r>
              <a:rPr lang="ru-RU" sz="2800" dirty="0" smtClean="0">
                <a:latin typeface="Calibri"/>
                <a:cs typeface="Calibri"/>
              </a:rPr>
              <a:t>вы</a:t>
            </a:r>
            <a:r>
              <a:rPr lang="ru-RU" sz="2600" dirty="0" smtClean="0">
                <a:latin typeface="Calibri"/>
                <a:cs typeface="Calibri"/>
              </a:rPr>
              <a:t>падает красный осадок.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  <a:latin typeface="Calibri"/>
                <a:cs typeface="Calibri"/>
              </a:rPr>
              <a:t>                         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cs typeface="Calibri"/>
              </a:rPr>
              <a:t>3).  Реакции брожения глюкозы.</a:t>
            </a:r>
            <a:endParaRPr lang="ru-RU" sz="2800" b="1" dirty="0" smtClean="0">
              <a:solidFill>
                <a:srgbClr val="FF0000"/>
              </a:solidFill>
              <a:cs typeface="Calibri"/>
            </a:endParaRPr>
          </a:p>
          <a:p>
            <a:pPr>
              <a:buNone/>
            </a:pPr>
            <a:r>
              <a:rPr lang="ru-RU" sz="2400" dirty="0" smtClean="0">
                <a:latin typeface="Calibri"/>
                <a:cs typeface="Calibri"/>
              </a:rPr>
              <a:t>   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cs typeface="Calibri"/>
              </a:rPr>
              <a:t>а). </a:t>
            </a:r>
            <a:r>
              <a:rPr lang="ru-RU" sz="2400" u="sng" dirty="0" smtClean="0">
                <a:latin typeface="Calibri"/>
                <a:cs typeface="Calibri"/>
              </a:rPr>
              <a:t>Спиртовое брожение:</a:t>
            </a:r>
          </a:p>
          <a:p>
            <a:pPr>
              <a:buNone/>
            </a:pPr>
            <a:r>
              <a:rPr lang="ru-RU" sz="2400" dirty="0" smtClean="0">
                <a:latin typeface="Calibri"/>
                <a:cs typeface="Calibri"/>
              </a:rPr>
              <a:t>                                      С</a:t>
            </a:r>
            <a:r>
              <a:rPr lang="ru-RU" sz="1900" dirty="0" smtClean="0">
                <a:latin typeface="Calibri"/>
                <a:cs typeface="Calibri"/>
              </a:rPr>
              <a:t>6</a:t>
            </a:r>
            <a:r>
              <a:rPr lang="ru-RU" sz="2400" dirty="0" smtClean="0">
                <a:latin typeface="Calibri"/>
                <a:cs typeface="Calibri"/>
              </a:rPr>
              <a:t>Н</a:t>
            </a:r>
            <a:r>
              <a:rPr lang="ru-RU" sz="1900" dirty="0" smtClean="0">
                <a:latin typeface="Calibri"/>
                <a:cs typeface="Calibri"/>
              </a:rPr>
              <a:t>12</a:t>
            </a:r>
            <a:r>
              <a:rPr lang="ru-RU" sz="2400" dirty="0" smtClean="0">
                <a:latin typeface="Calibri"/>
                <a:cs typeface="Calibri"/>
              </a:rPr>
              <a:t>О</a:t>
            </a:r>
            <a:r>
              <a:rPr lang="ru-RU" sz="1900" dirty="0" smtClean="0">
                <a:latin typeface="Calibri"/>
                <a:cs typeface="Calibri"/>
              </a:rPr>
              <a:t>6</a:t>
            </a:r>
            <a:r>
              <a:rPr lang="ru-RU" sz="2400" dirty="0" smtClean="0">
                <a:latin typeface="Calibri"/>
                <a:cs typeface="Calibri"/>
              </a:rPr>
              <a:t> → 2С</a:t>
            </a:r>
            <a:r>
              <a:rPr lang="ru-RU" sz="1900" dirty="0" smtClean="0">
                <a:latin typeface="Calibri"/>
                <a:cs typeface="Calibri"/>
              </a:rPr>
              <a:t>2</a:t>
            </a:r>
            <a:r>
              <a:rPr lang="ru-RU" sz="2400" dirty="0" smtClean="0">
                <a:latin typeface="Calibri"/>
                <a:cs typeface="Calibri"/>
              </a:rPr>
              <a:t>Н</a:t>
            </a:r>
            <a:r>
              <a:rPr lang="ru-RU" sz="1900" dirty="0" smtClean="0">
                <a:latin typeface="Calibri"/>
                <a:cs typeface="Calibri"/>
              </a:rPr>
              <a:t>5</a:t>
            </a:r>
            <a:r>
              <a:rPr lang="ru-RU" sz="2400" dirty="0" smtClean="0">
                <a:latin typeface="Calibri"/>
                <a:cs typeface="Calibri"/>
              </a:rPr>
              <a:t>ОН + 2СО</a:t>
            </a:r>
            <a:r>
              <a:rPr lang="ru-RU" sz="1900" dirty="0" smtClean="0">
                <a:latin typeface="Calibri"/>
                <a:cs typeface="Calibri"/>
              </a:rPr>
              <a:t>2</a:t>
            </a:r>
            <a:r>
              <a:rPr lang="ru-RU" sz="2400" dirty="0" smtClean="0">
                <a:latin typeface="Calibri"/>
                <a:cs typeface="Calibri"/>
              </a:rPr>
              <a:t>↑</a:t>
            </a:r>
          </a:p>
          <a:p>
            <a:pPr>
              <a:buNone/>
            </a:pPr>
            <a:r>
              <a:rPr lang="ru-RU" sz="2400" dirty="0" smtClean="0">
                <a:latin typeface="Calibri"/>
                <a:cs typeface="Calibri"/>
              </a:rPr>
              <a:t>             </a:t>
            </a:r>
            <a:r>
              <a:rPr lang="ru-RU" sz="240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cs typeface="Calibri"/>
              </a:rPr>
              <a:t>б).  </a:t>
            </a:r>
            <a:r>
              <a:rPr lang="ru-RU" sz="2400" u="sng" dirty="0" smtClean="0">
                <a:latin typeface="Calibri"/>
                <a:cs typeface="Calibri"/>
              </a:rPr>
              <a:t>Молочнокислое брожение:</a:t>
            </a:r>
          </a:p>
          <a:p>
            <a:pPr>
              <a:buNone/>
            </a:pPr>
            <a:r>
              <a:rPr lang="ru-RU" sz="2400" dirty="0" smtClean="0">
                <a:latin typeface="Calibri"/>
                <a:cs typeface="Calibri"/>
              </a:rPr>
              <a:t>                     С</a:t>
            </a:r>
            <a:r>
              <a:rPr lang="ru-RU" sz="1900" dirty="0" smtClean="0">
                <a:latin typeface="Calibri"/>
                <a:cs typeface="Calibri"/>
              </a:rPr>
              <a:t>6</a:t>
            </a:r>
            <a:r>
              <a:rPr lang="ru-RU" sz="2400" dirty="0" smtClean="0">
                <a:latin typeface="Calibri"/>
                <a:cs typeface="Calibri"/>
              </a:rPr>
              <a:t>Н</a:t>
            </a:r>
            <a:r>
              <a:rPr lang="ru-RU" sz="1900" dirty="0" smtClean="0">
                <a:latin typeface="Calibri"/>
                <a:cs typeface="Calibri"/>
              </a:rPr>
              <a:t>12</a:t>
            </a:r>
            <a:r>
              <a:rPr lang="ru-RU" sz="2400" dirty="0" smtClean="0">
                <a:latin typeface="Calibri"/>
                <a:cs typeface="Calibri"/>
              </a:rPr>
              <a:t>О</a:t>
            </a:r>
            <a:r>
              <a:rPr lang="ru-RU" sz="1900" dirty="0" smtClean="0">
                <a:latin typeface="Calibri"/>
                <a:cs typeface="Calibri"/>
              </a:rPr>
              <a:t>6 </a:t>
            </a:r>
            <a:r>
              <a:rPr lang="ru-RU" sz="2400" dirty="0" smtClean="0">
                <a:latin typeface="Calibri"/>
                <a:cs typeface="Calibri"/>
              </a:rPr>
              <a:t>→ 2СН</a:t>
            </a:r>
            <a:r>
              <a:rPr lang="ru-RU" sz="1900" dirty="0" smtClean="0">
                <a:latin typeface="Calibri"/>
                <a:cs typeface="Calibri"/>
              </a:rPr>
              <a:t>3 </a:t>
            </a:r>
            <a:r>
              <a:rPr lang="ru-RU" sz="2400" dirty="0" smtClean="0">
                <a:latin typeface="Calibri"/>
                <a:cs typeface="Calibri"/>
              </a:rPr>
              <a:t>– СНОН - СООН</a:t>
            </a:r>
          </a:p>
          <a:p>
            <a:pPr>
              <a:buNone/>
            </a:pPr>
            <a:r>
              <a:rPr lang="ru-RU" sz="2400" dirty="0" smtClean="0">
                <a:latin typeface="Calibri"/>
                <a:cs typeface="Calibri"/>
              </a:rPr>
              <a:t>              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cs typeface="Calibri"/>
              </a:rPr>
              <a:t>в).  </a:t>
            </a:r>
            <a:r>
              <a:rPr lang="ru-RU" sz="2400" u="sng" dirty="0" err="1" smtClean="0">
                <a:latin typeface="Calibri"/>
                <a:cs typeface="Calibri"/>
              </a:rPr>
              <a:t>Маслянокислое</a:t>
            </a:r>
            <a:r>
              <a:rPr lang="ru-RU" sz="2400" u="sng" dirty="0" smtClean="0">
                <a:latin typeface="Calibri"/>
                <a:cs typeface="Calibri"/>
              </a:rPr>
              <a:t> брожение:</a:t>
            </a:r>
          </a:p>
          <a:p>
            <a:pPr>
              <a:buNone/>
            </a:pPr>
            <a:r>
              <a:rPr lang="ru-RU" sz="2400" dirty="0" smtClean="0">
                <a:latin typeface="Calibri"/>
                <a:cs typeface="Calibri"/>
              </a:rPr>
              <a:t>                    С</a:t>
            </a:r>
            <a:r>
              <a:rPr lang="ru-RU" sz="1900" dirty="0" smtClean="0">
                <a:latin typeface="Calibri"/>
                <a:cs typeface="Calibri"/>
              </a:rPr>
              <a:t>6</a:t>
            </a:r>
            <a:r>
              <a:rPr lang="ru-RU" sz="2400" dirty="0" smtClean="0">
                <a:latin typeface="Calibri"/>
                <a:cs typeface="Calibri"/>
              </a:rPr>
              <a:t>Н</a:t>
            </a:r>
            <a:r>
              <a:rPr lang="ru-RU" sz="1900" dirty="0" smtClean="0">
                <a:latin typeface="Calibri"/>
                <a:cs typeface="Calibri"/>
              </a:rPr>
              <a:t>12</a:t>
            </a:r>
            <a:r>
              <a:rPr lang="ru-RU" sz="2400" dirty="0" smtClean="0">
                <a:latin typeface="Calibri"/>
                <a:cs typeface="Calibri"/>
              </a:rPr>
              <a:t>О</a:t>
            </a:r>
            <a:r>
              <a:rPr lang="ru-RU" sz="1900" dirty="0" smtClean="0">
                <a:latin typeface="Calibri"/>
                <a:cs typeface="Calibri"/>
              </a:rPr>
              <a:t>6 </a:t>
            </a:r>
            <a:r>
              <a:rPr lang="ru-RU" sz="2400" dirty="0" smtClean="0">
                <a:latin typeface="Calibri"/>
                <a:cs typeface="Calibri"/>
              </a:rPr>
              <a:t>→ С</a:t>
            </a:r>
            <a:r>
              <a:rPr lang="ru-RU" sz="1900" dirty="0" smtClean="0">
                <a:latin typeface="Calibri"/>
                <a:cs typeface="Calibri"/>
              </a:rPr>
              <a:t>3</a:t>
            </a:r>
            <a:r>
              <a:rPr lang="ru-RU" sz="2400" dirty="0" smtClean="0">
                <a:latin typeface="Calibri"/>
                <a:cs typeface="Calibri"/>
              </a:rPr>
              <a:t>Н</a:t>
            </a:r>
            <a:r>
              <a:rPr lang="ru-RU" sz="1900" dirty="0" smtClean="0">
                <a:latin typeface="Calibri"/>
                <a:cs typeface="Calibri"/>
              </a:rPr>
              <a:t>7</a:t>
            </a:r>
            <a:r>
              <a:rPr lang="ru-RU" sz="2400" dirty="0" smtClean="0">
                <a:latin typeface="Calibri"/>
                <a:cs typeface="Calibri"/>
              </a:rPr>
              <a:t>СООН + 2Н</a:t>
            </a:r>
            <a:r>
              <a:rPr lang="ru-RU" sz="1900" dirty="0" smtClean="0">
                <a:latin typeface="Calibri"/>
                <a:cs typeface="Calibri"/>
              </a:rPr>
              <a:t>2</a:t>
            </a:r>
            <a:r>
              <a:rPr lang="ru-RU" sz="2400" dirty="0" smtClean="0">
                <a:latin typeface="Calibri"/>
                <a:cs typeface="Calibri"/>
              </a:rPr>
              <a:t>↑ + 2СО</a:t>
            </a:r>
            <a:r>
              <a:rPr lang="ru-RU" sz="1900" dirty="0" smtClean="0">
                <a:latin typeface="Calibri"/>
                <a:cs typeface="Calibri"/>
              </a:rPr>
              <a:t>2</a:t>
            </a:r>
            <a:r>
              <a:rPr lang="ru-RU" sz="2400" dirty="0" smtClean="0">
                <a:latin typeface="Calibri"/>
                <a:cs typeface="Calibri"/>
              </a:rPr>
              <a:t>↑</a:t>
            </a:r>
          </a:p>
          <a:p>
            <a:pPr>
              <a:buNone/>
            </a:pPr>
            <a:r>
              <a:rPr lang="ru-RU" sz="2400" dirty="0" smtClean="0">
                <a:latin typeface="Calibri"/>
                <a:cs typeface="Calibri"/>
              </a:rPr>
              <a:t>                          </a:t>
            </a:r>
          </a:p>
        </p:txBody>
      </p:sp>
      <p:pic>
        <p:nvPicPr>
          <p:cNvPr id="1026" name="Picture 2" descr="F:\Sima\фото-глюкоза, углеводы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4572008"/>
            <a:ext cx="1857389" cy="1857388"/>
          </a:xfrm>
          <a:prstGeom prst="rect">
            <a:avLst/>
          </a:prstGeom>
          <a:noFill/>
        </p:spPr>
      </p:pic>
      <p:pic>
        <p:nvPicPr>
          <p:cNvPr id="1027" name="Picture 3" descr="F:\Sima\фото-глюкоза, углеводы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2357430"/>
            <a:ext cx="1714512" cy="1857388"/>
          </a:xfrm>
          <a:prstGeom prst="rect">
            <a:avLst/>
          </a:prstGeom>
          <a:noFill/>
        </p:spPr>
      </p:pic>
      <p:pic>
        <p:nvPicPr>
          <p:cNvPr id="1028" name="Picture 4" descr="C:\Users\user\Desktop\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6644" y="1214422"/>
            <a:ext cx="1562098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358246" cy="857256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800" dirty="0" smtClean="0"/>
              <a:t>Приминение: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00108"/>
            <a:ext cx="8358246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   </a:t>
            </a:r>
            <a:r>
              <a:rPr lang="ru-RU" sz="1800" dirty="0" smtClean="0"/>
              <a:t>  </a:t>
            </a:r>
            <a:r>
              <a:rPr lang="en-US" sz="1800" dirty="0" smtClean="0"/>
              <a:t>  </a:t>
            </a:r>
            <a:r>
              <a:rPr lang="ru-RU" sz="1800" b="1" dirty="0" smtClean="0"/>
              <a:t>В кондитерской </a:t>
            </a:r>
            <a:r>
              <a:rPr lang="ru-RU" sz="1800" b="1" dirty="0" err="1" smtClean="0"/>
              <a:t>промыш</a:t>
            </a:r>
            <a:r>
              <a:rPr lang="ru-RU" sz="1800" b="1" dirty="0" smtClean="0"/>
              <a:t>.</a:t>
            </a:r>
            <a:r>
              <a:rPr lang="en-US" sz="1800" b="1" dirty="0" smtClean="0"/>
              <a:t>         </a:t>
            </a:r>
            <a:r>
              <a:rPr lang="ru-RU" sz="1800" b="1" dirty="0" smtClean="0"/>
              <a:t> </a:t>
            </a:r>
            <a:r>
              <a:rPr lang="en-US" sz="1800" b="1" dirty="0" smtClean="0"/>
              <a:t>  </a:t>
            </a:r>
            <a:r>
              <a:rPr lang="ru-RU" sz="1800" b="1" dirty="0" smtClean="0"/>
              <a:t>В медицине:                 В хлебопечении:    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 Производство пива, вина:</a:t>
            </a:r>
            <a:r>
              <a:rPr lang="ru-RU" sz="1800" dirty="0" smtClean="0"/>
              <a:t>                                                                </a:t>
            </a:r>
            <a:r>
              <a:rPr lang="ru-RU" sz="1800" b="1" dirty="0" smtClean="0"/>
              <a:t>  В молочной </a:t>
            </a:r>
            <a:r>
              <a:rPr lang="ru-RU" sz="1800" b="1" dirty="0" err="1" smtClean="0"/>
              <a:t>промыш</a:t>
            </a:r>
            <a:r>
              <a:rPr lang="ru-RU" sz="1800" b="1" dirty="0" smtClean="0"/>
              <a:t>.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        Силосование кормов:               В птицеводстве:                Квашение капусты:    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15" name="Овал 14"/>
          <p:cNvSpPr/>
          <p:nvPr/>
        </p:nvSpPr>
        <p:spPr>
          <a:xfrm>
            <a:off x="3929058" y="2857496"/>
            <a:ext cx="1643074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500562" y="4572008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5400000">
            <a:off x="3282971" y="3360707"/>
            <a:ext cx="484632" cy="621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10800000">
            <a:off x="4500562" y="2214554"/>
            <a:ext cx="484632" cy="5497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5722725" y="3349845"/>
            <a:ext cx="48463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13806775">
            <a:off x="5369654" y="2582494"/>
            <a:ext cx="484632" cy="6298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7922594">
            <a:off x="3647528" y="2584290"/>
            <a:ext cx="484632" cy="611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 rot="2764380">
            <a:off x="3587681" y="4147429"/>
            <a:ext cx="484632" cy="6467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 rot="18678948">
            <a:off x="5427574" y="4159890"/>
            <a:ext cx="484632" cy="6193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071934" y="3143248"/>
            <a:ext cx="13573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     </a:t>
            </a:r>
            <a:r>
              <a:rPr lang="ru-RU" sz="2400" b="1" dirty="0" smtClean="0">
                <a:solidFill>
                  <a:srgbClr val="008000"/>
                </a:solidFill>
              </a:rPr>
              <a:t>С</a:t>
            </a:r>
            <a:r>
              <a:rPr lang="ru-RU" sz="2000" b="1" dirty="0" smtClean="0">
                <a:solidFill>
                  <a:srgbClr val="008000"/>
                </a:solidFill>
              </a:rPr>
              <a:t>6</a:t>
            </a:r>
            <a:r>
              <a:rPr lang="ru-RU" sz="2400" b="1" dirty="0" smtClean="0">
                <a:solidFill>
                  <a:srgbClr val="008000"/>
                </a:solidFill>
              </a:rPr>
              <a:t>Н</a:t>
            </a:r>
            <a:r>
              <a:rPr lang="ru-RU" sz="2000" b="1" dirty="0" smtClean="0">
                <a:solidFill>
                  <a:srgbClr val="008000"/>
                </a:solidFill>
              </a:rPr>
              <a:t>12</a:t>
            </a:r>
            <a:r>
              <a:rPr lang="ru-RU" sz="2400" b="1" dirty="0" smtClean="0">
                <a:solidFill>
                  <a:srgbClr val="008000"/>
                </a:solidFill>
              </a:rPr>
              <a:t>О</a:t>
            </a:r>
            <a:r>
              <a:rPr lang="ru-RU" sz="2000" b="1" dirty="0" smtClean="0">
                <a:solidFill>
                  <a:srgbClr val="008000"/>
                </a:solidFill>
              </a:rPr>
              <a:t>6</a:t>
            </a:r>
            <a:endParaRPr lang="ru-RU" sz="2000" b="1" dirty="0">
              <a:solidFill>
                <a:srgbClr val="008000"/>
              </a:solidFill>
            </a:endParaRPr>
          </a:p>
        </p:txBody>
      </p:sp>
      <p:pic>
        <p:nvPicPr>
          <p:cNvPr id="1026" name="Picture 2" descr="C:\Users\user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736"/>
            <a:ext cx="2357454" cy="1215996"/>
          </a:xfrm>
          <a:prstGeom prst="rect">
            <a:avLst/>
          </a:prstGeom>
          <a:noFill/>
        </p:spPr>
      </p:pic>
      <p:pic>
        <p:nvPicPr>
          <p:cNvPr id="1027" name="Picture 3" descr="C:\Users\user\Desktop\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928934"/>
            <a:ext cx="2357454" cy="1357312"/>
          </a:xfrm>
          <a:prstGeom prst="rect">
            <a:avLst/>
          </a:prstGeom>
          <a:noFill/>
        </p:spPr>
      </p:pic>
      <p:pic>
        <p:nvPicPr>
          <p:cNvPr id="1028" name="Picture 4" descr="C:\Users\user\Desktop\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1428736"/>
            <a:ext cx="2357434" cy="1262058"/>
          </a:xfrm>
          <a:prstGeom prst="rect">
            <a:avLst/>
          </a:prstGeom>
          <a:noFill/>
        </p:spPr>
      </p:pic>
      <p:pic>
        <p:nvPicPr>
          <p:cNvPr id="1029" name="Picture 5" descr="C:\Users\user\Desktop\2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2928934"/>
            <a:ext cx="2347910" cy="1328735"/>
          </a:xfrm>
          <a:prstGeom prst="rect">
            <a:avLst/>
          </a:prstGeom>
          <a:noFill/>
        </p:spPr>
      </p:pic>
      <p:pic>
        <p:nvPicPr>
          <p:cNvPr id="1030" name="Picture 6" descr="C:\Users\user\Desktop\56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9058" y="1357298"/>
            <a:ext cx="1714512" cy="857256"/>
          </a:xfrm>
          <a:prstGeom prst="rect">
            <a:avLst/>
          </a:prstGeom>
          <a:noFill/>
        </p:spPr>
      </p:pic>
      <p:pic>
        <p:nvPicPr>
          <p:cNvPr id="1031" name="Picture 7" descr="C:\Users\user\Desktop\23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8992" y="5143512"/>
            <a:ext cx="2714644" cy="1000133"/>
          </a:xfrm>
          <a:prstGeom prst="rect">
            <a:avLst/>
          </a:prstGeom>
          <a:noFill/>
        </p:spPr>
      </p:pic>
      <p:pic>
        <p:nvPicPr>
          <p:cNvPr id="1032" name="Picture 8" descr="C:\Users\user\Desktop\33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14414" y="4714884"/>
            <a:ext cx="2005009" cy="1428760"/>
          </a:xfrm>
          <a:prstGeom prst="rect">
            <a:avLst/>
          </a:prstGeom>
          <a:noFill/>
        </p:spPr>
      </p:pic>
      <p:pic>
        <p:nvPicPr>
          <p:cNvPr id="1033" name="Picture 9" descr="C:\Users\user\Desktop\34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57951" y="4714884"/>
            <a:ext cx="2071701" cy="142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643998" cy="785818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ru-RU" sz="4800" dirty="0" smtClean="0"/>
              <a:t>Закрепление новой темы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429684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                                      </a:t>
            </a:r>
            <a:r>
              <a:rPr lang="ru-RU" sz="4000" b="1" dirty="0" smtClean="0"/>
              <a:t>Тесты : </a:t>
            </a:r>
          </a:p>
          <a:p>
            <a:pPr>
              <a:buNone/>
            </a:pPr>
            <a:r>
              <a:rPr lang="ru-RU" sz="2600" dirty="0" smtClean="0">
                <a:solidFill>
                  <a:srgbClr val="FF33CC"/>
                </a:solidFill>
              </a:rPr>
              <a:t> 1). Глюкоза применяется  в  производстве зеркал   и ёлочных украшений. Какой тип химических реакций лежит в основе этого производства</a:t>
            </a:r>
            <a:r>
              <a:rPr lang="en-US" sz="2600" dirty="0" smtClean="0">
                <a:solidFill>
                  <a:srgbClr val="FF33CC"/>
                </a:solidFill>
              </a:rPr>
              <a:t>?</a:t>
            </a:r>
            <a:endParaRPr lang="ru-RU" sz="2600" dirty="0" smtClean="0">
              <a:solidFill>
                <a:srgbClr val="FF33CC"/>
              </a:solidFill>
            </a:endParaRPr>
          </a:p>
          <a:p>
            <a:pPr>
              <a:buNone/>
            </a:pPr>
            <a:r>
              <a:rPr lang="ru-RU" sz="2600" dirty="0" smtClean="0"/>
              <a:t>    </a:t>
            </a:r>
            <a:r>
              <a:rPr lang="ru-RU" sz="2600" dirty="0" smtClean="0">
                <a:solidFill>
                  <a:srgbClr val="CC0066"/>
                </a:solidFill>
              </a:rPr>
              <a:t>  А)  </a:t>
            </a:r>
            <a:r>
              <a:rPr lang="ru-RU" sz="2600" dirty="0" smtClean="0"/>
              <a:t>замещения             </a:t>
            </a:r>
            <a:r>
              <a:rPr lang="ru-RU" sz="2600" dirty="0" smtClean="0">
                <a:solidFill>
                  <a:srgbClr val="CC0066"/>
                </a:solidFill>
              </a:rPr>
              <a:t>С)   </a:t>
            </a:r>
            <a:r>
              <a:rPr lang="ru-RU" sz="2600" dirty="0" smtClean="0"/>
              <a:t>присоединения       </a:t>
            </a:r>
          </a:p>
          <a:p>
            <a:pPr>
              <a:buNone/>
            </a:pPr>
            <a:r>
              <a:rPr lang="ru-RU" sz="2600" dirty="0" smtClean="0"/>
              <a:t>     </a:t>
            </a:r>
            <a:r>
              <a:rPr lang="ru-RU" sz="2600" dirty="0" smtClean="0">
                <a:solidFill>
                  <a:srgbClr val="CC0066"/>
                </a:solidFill>
              </a:rPr>
              <a:t> В)  </a:t>
            </a:r>
            <a:r>
              <a:rPr lang="ru-RU" sz="2600" dirty="0" smtClean="0"/>
              <a:t>окисления              </a:t>
            </a:r>
            <a:r>
              <a:rPr lang="ru-RU" sz="2600" dirty="0" smtClean="0">
                <a:solidFill>
                  <a:srgbClr val="CC0066"/>
                </a:solidFill>
              </a:rPr>
              <a:t>Д)   </a:t>
            </a:r>
            <a:r>
              <a:rPr lang="ru-RU" sz="2600" dirty="0" smtClean="0"/>
              <a:t>разложения  </a:t>
            </a:r>
          </a:p>
          <a:p>
            <a:pPr>
              <a:buNone/>
            </a:pPr>
            <a:r>
              <a:rPr lang="ru-RU" sz="2600" dirty="0" smtClean="0"/>
              <a:t>  </a:t>
            </a:r>
            <a:r>
              <a:rPr lang="ru-RU" sz="2600" dirty="0" smtClean="0">
                <a:solidFill>
                  <a:srgbClr val="0066FF"/>
                </a:solidFill>
              </a:rPr>
              <a:t>2). Какие  функциональные группы входят </a:t>
            </a:r>
          </a:p>
          <a:p>
            <a:pPr>
              <a:buNone/>
            </a:pPr>
            <a:r>
              <a:rPr lang="ru-RU" sz="2600" dirty="0" smtClean="0">
                <a:solidFill>
                  <a:srgbClr val="0066FF"/>
                </a:solidFill>
              </a:rPr>
              <a:t>       в состав глюкозы</a:t>
            </a:r>
            <a:r>
              <a:rPr lang="en-US" sz="2600" dirty="0" smtClean="0">
                <a:solidFill>
                  <a:srgbClr val="0066FF"/>
                </a:solidFill>
              </a:rPr>
              <a:t>?</a:t>
            </a:r>
            <a:endParaRPr lang="ru-RU" sz="2600" dirty="0" smtClean="0">
              <a:solidFill>
                <a:srgbClr val="0066FF"/>
              </a:solidFill>
            </a:endParaRPr>
          </a:p>
          <a:p>
            <a:pPr>
              <a:buNone/>
            </a:pPr>
            <a:r>
              <a:rPr lang="ru-RU" sz="2600" dirty="0" smtClean="0">
                <a:solidFill>
                  <a:srgbClr val="0066FF"/>
                </a:solidFill>
              </a:rPr>
              <a:t>       А)   </a:t>
            </a:r>
            <a:r>
              <a:rPr lang="ru-RU" sz="2600" dirty="0" smtClean="0"/>
              <a:t>-ОН  и  -СОН         </a:t>
            </a:r>
            <a:r>
              <a:rPr lang="ru-RU" sz="2600" dirty="0" smtClean="0">
                <a:solidFill>
                  <a:srgbClr val="0066FF"/>
                </a:solidFill>
              </a:rPr>
              <a:t>С)   </a:t>
            </a:r>
            <a:r>
              <a:rPr lang="ru-RU" sz="2600" dirty="0" smtClean="0"/>
              <a:t>-С  и  -ОН</a:t>
            </a:r>
          </a:p>
          <a:p>
            <a:pPr>
              <a:buNone/>
            </a:pPr>
            <a:r>
              <a:rPr lang="ru-RU" sz="2600" dirty="0" smtClean="0"/>
              <a:t>      </a:t>
            </a:r>
            <a:r>
              <a:rPr lang="ru-RU" sz="2600" dirty="0" smtClean="0">
                <a:solidFill>
                  <a:srgbClr val="0066FF"/>
                </a:solidFill>
              </a:rPr>
              <a:t> В)   </a:t>
            </a:r>
            <a:r>
              <a:rPr lang="ru-RU" sz="2600" dirty="0" smtClean="0"/>
              <a:t>-С  и  СООН           </a:t>
            </a:r>
            <a:r>
              <a:rPr lang="ru-RU" sz="2600" dirty="0" smtClean="0">
                <a:solidFill>
                  <a:srgbClr val="0066FF"/>
                </a:solidFill>
              </a:rPr>
              <a:t>Д)   </a:t>
            </a:r>
            <a:r>
              <a:rPr lang="ru-RU" sz="2600" dirty="0" smtClean="0"/>
              <a:t>-С=О  и  -ОН</a:t>
            </a:r>
          </a:p>
          <a:p>
            <a:pPr>
              <a:buNone/>
            </a:pPr>
            <a:r>
              <a:rPr lang="ru-RU" sz="2600" dirty="0" smtClean="0">
                <a:solidFill>
                  <a:srgbClr val="66FF33"/>
                </a:solidFill>
              </a:rPr>
              <a:t> 3). Молекулярная формула глюкозы:</a:t>
            </a:r>
          </a:p>
          <a:p>
            <a:pPr>
              <a:buNone/>
            </a:pPr>
            <a:r>
              <a:rPr lang="ru-RU" sz="2600" dirty="0" smtClean="0"/>
              <a:t>       </a:t>
            </a:r>
            <a:r>
              <a:rPr lang="ru-RU" sz="2600" dirty="0" smtClean="0">
                <a:solidFill>
                  <a:srgbClr val="66FF33"/>
                </a:solidFill>
              </a:rPr>
              <a:t>А)  </a:t>
            </a:r>
            <a:r>
              <a:rPr lang="ru-RU" sz="2600" dirty="0" smtClean="0"/>
              <a:t>(С</a:t>
            </a:r>
            <a:r>
              <a:rPr lang="ru-RU" sz="2200" dirty="0" smtClean="0"/>
              <a:t>6</a:t>
            </a:r>
            <a:r>
              <a:rPr lang="ru-RU" sz="2600" dirty="0" smtClean="0"/>
              <a:t>Н</a:t>
            </a:r>
            <a:r>
              <a:rPr lang="ru-RU" sz="2200" dirty="0" smtClean="0"/>
              <a:t>10</a:t>
            </a:r>
            <a:r>
              <a:rPr lang="ru-RU" sz="2600" dirty="0" smtClean="0"/>
              <a:t>О</a:t>
            </a:r>
            <a:r>
              <a:rPr lang="ru-RU" sz="2200" dirty="0" smtClean="0"/>
              <a:t>5</a:t>
            </a:r>
            <a:r>
              <a:rPr lang="ru-RU" sz="2600" dirty="0" smtClean="0"/>
              <a:t>)</a:t>
            </a:r>
            <a:r>
              <a:rPr lang="en-US" sz="2200" dirty="0" smtClean="0"/>
              <a:t>n </a:t>
            </a:r>
            <a:r>
              <a:rPr lang="en-US" sz="2600" dirty="0" smtClean="0"/>
              <a:t>           </a:t>
            </a:r>
            <a:r>
              <a:rPr lang="en-US" sz="2600" dirty="0" smtClean="0">
                <a:solidFill>
                  <a:srgbClr val="66FF33"/>
                </a:solidFill>
              </a:rPr>
              <a:t>C)  </a:t>
            </a:r>
            <a:r>
              <a:rPr lang="en-US" sz="2600" dirty="0" smtClean="0"/>
              <a:t>C</a:t>
            </a:r>
            <a:r>
              <a:rPr lang="en-US" sz="2200" dirty="0" smtClean="0"/>
              <a:t>12</a:t>
            </a:r>
            <a:r>
              <a:rPr lang="ru-RU" sz="2600" dirty="0" smtClean="0"/>
              <a:t>Н</a:t>
            </a:r>
            <a:r>
              <a:rPr lang="ru-RU" sz="2200" dirty="0" smtClean="0"/>
              <a:t>22</a:t>
            </a:r>
            <a:r>
              <a:rPr lang="ru-RU" sz="2600" dirty="0" smtClean="0"/>
              <a:t>О</a:t>
            </a:r>
            <a:r>
              <a:rPr lang="ru-RU" sz="2200" dirty="0" smtClean="0"/>
              <a:t>11</a:t>
            </a:r>
          </a:p>
          <a:p>
            <a:pPr>
              <a:buNone/>
            </a:pPr>
            <a:r>
              <a:rPr lang="ru-RU" sz="2600" dirty="0" smtClean="0"/>
              <a:t>       </a:t>
            </a:r>
            <a:r>
              <a:rPr lang="ru-RU" sz="2600" dirty="0" smtClean="0">
                <a:solidFill>
                  <a:srgbClr val="66FF33"/>
                </a:solidFill>
              </a:rPr>
              <a:t>В)   </a:t>
            </a:r>
            <a:r>
              <a:rPr lang="ru-RU" sz="2600" dirty="0" smtClean="0"/>
              <a:t>С</a:t>
            </a:r>
            <a:r>
              <a:rPr lang="ru-RU" sz="2200" dirty="0" smtClean="0"/>
              <a:t>6</a:t>
            </a:r>
            <a:r>
              <a:rPr lang="ru-RU" sz="2600" dirty="0" smtClean="0"/>
              <a:t>Н</a:t>
            </a:r>
            <a:r>
              <a:rPr lang="ru-RU" sz="2200" dirty="0" smtClean="0"/>
              <a:t>12</a:t>
            </a:r>
            <a:r>
              <a:rPr lang="ru-RU" sz="2600" dirty="0" smtClean="0"/>
              <a:t>О</a:t>
            </a:r>
            <a:r>
              <a:rPr lang="ru-RU" sz="2200" dirty="0" smtClean="0"/>
              <a:t>6</a:t>
            </a:r>
            <a:r>
              <a:rPr lang="ru-RU" sz="2600" dirty="0" smtClean="0"/>
              <a:t>                </a:t>
            </a:r>
            <a:r>
              <a:rPr lang="ru-RU" sz="2600" dirty="0" smtClean="0">
                <a:solidFill>
                  <a:srgbClr val="66FF33"/>
                </a:solidFill>
              </a:rPr>
              <a:t>Д)  </a:t>
            </a:r>
            <a:r>
              <a:rPr lang="ru-RU" sz="2600" dirty="0" smtClean="0"/>
              <a:t>С</a:t>
            </a:r>
            <a:r>
              <a:rPr lang="ru-RU" sz="2200" dirty="0" smtClean="0"/>
              <a:t>6</a:t>
            </a:r>
            <a:r>
              <a:rPr lang="ru-RU" sz="2600" dirty="0" smtClean="0"/>
              <a:t>Н</a:t>
            </a:r>
            <a:r>
              <a:rPr lang="ru-RU" sz="2200" dirty="0" smtClean="0"/>
              <a:t>6 </a:t>
            </a:r>
            <a:r>
              <a:rPr lang="ru-RU" sz="2600" dirty="0" smtClean="0"/>
              <a:t>  </a:t>
            </a:r>
            <a:endParaRPr lang="ru-RU" sz="2600" dirty="0"/>
          </a:p>
        </p:txBody>
      </p:sp>
      <p:pic>
        <p:nvPicPr>
          <p:cNvPr id="1026" name="Picture 2" descr="C:\Users\user\Downloads\4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4214818"/>
            <a:ext cx="2847975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214282" y="1"/>
            <a:ext cx="8715436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66FF"/>
                </a:solidFill>
              </a:rPr>
              <a:t>4).  Глюкоза – это:</a:t>
            </a:r>
          </a:p>
          <a:p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0066FF"/>
                </a:solidFill>
              </a:rPr>
              <a:t>А)  </a:t>
            </a:r>
            <a:r>
              <a:rPr lang="ru-RU" sz="2400" dirty="0" smtClean="0"/>
              <a:t>альдегид                           </a:t>
            </a:r>
            <a:r>
              <a:rPr lang="ru-RU" sz="2400" dirty="0" smtClean="0">
                <a:solidFill>
                  <a:srgbClr val="0066FF"/>
                </a:solidFill>
              </a:rPr>
              <a:t> С)  </a:t>
            </a:r>
            <a:r>
              <a:rPr lang="ru-RU" sz="2400" dirty="0" smtClean="0"/>
              <a:t>карбоновая  кислота    </a:t>
            </a:r>
          </a:p>
          <a:p>
            <a:r>
              <a:rPr lang="ru-RU" sz="2400" dirty="0" smtClean="0"/>
              <a:t>       </a:t>
            </a:r>
            <a:r>
              <a:rPr lang="ru-RU" sz="2400" dirty="0" smtClean="0">
                <a:solidFill>
                  <a:srgbClr val="0066FF"/>
                </a:solidFill>
              </a:rPr>
              <a:t> В)  </a:t>
            </a:r>
            <a:r>
              <a:rPr lang="ru-RU" sz="2400" dirty="0" smtClean="0"/>
              <a:t>спирт                                    </a:t>
            </a:r>
            <a:r>
              <a:rPr lang="ru-RU" sz="2400" dirty="0" smtClean="0">
                <a:solidFill>
                  <a:srgbClr val="0066FF"/>
                </a:solidFill>
              </a:rPr>
              <a:t>Д)  </a:t>
            </a:r>
            <a:r>
              <a:rPr lang="ru-RU" sz="2400" dirty="0" err="1" smtClean="0"/>
              <a:t>альдегидоспирт</a:t>
            </a:r>
            <a:r>
              <a:rPr lang="ru-RU" sz="2400" dirty="0" smtClean="0"/>
              <a:t>   </a:t>
            </a:r>
            <a:r>
              <a:rPr lang="en-US" sz="2400" dirty="0" smtClean="0"/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  5).  Брожением  глюкозы  можно  получить:     </a:t>
            </a:r>
          </a:p>
          <a:p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FFFF00"/>
                </a:solidFill>
              </a:rPr>
              <a:t>А)  </a:t>
            </a:r>
            <a:r>
              <a:rPr lang="ru-RU" sz="2400" dirty="0" smtClean="0"/>
              <a:t>молочную кислоту</a:t>
            </a:r>
          </a:p>
          <a:p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FFFF00"/>
                </a:solidFill>
              </a:rPr>
              <a:t>В)  </a:t>
            </a:r>
            <a:r>
              <a:rPr lang="ru-RU" sz="2400" dirty="0" smtClean="0"/>
              <a:t>ацетон</a:t>
            </a:r>
          </a:p>
          <a:p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FFFF00"/>
                </a:solidFill>
              </a:rPr>
              <a:t>С)  </a:t>
            </a:r>
            <a:r>
              <a:rPr lang="ru-RU" sz="2400" dirty="0" smtClean="0"/>
              <a:t>формальдегид</a:t>
            </a:r>
          </a:p>
          <a:p>
            <a:r>
              <a:rPr lang="ru-RU" sz="2400" dirty="0" smtClean="0"/>
              <a:t>       </a:t>
            </a:r>
            <a:r>
              <a:rPr lang="ru-RU" sz="2400" dirty="0" smtClean="0">
                <a:solidFill>
                  <a:srgbClr val="FFFF00"/>
                </a:solidFill>
              </a:rPr>
              <a:t>Д)  </a:t>
            </a:r>
            <a:r>
              <a:rPr lang="ru-RU" sz="2400" dirty="0" smtClean="0"/>
              <a:t>фенол</a:t>
            </a:r>
            <a:r>
              <a:rPr lang="en-US" sz="2400" dirty="0" smtClean="0"/>
              <a:t>   </a:t>
            </a:r>
          </a:p>
          <a:p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66FF33"/>
                </a:solidFill>
              </a:rPr>
              <a:t>6).  Фруктозу  иначе  называют:</a:t>
            </a:r>
          </a:p>
          <a:p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66FF33"/>
                </a:solidFill>
              </a:rPr>
              <a:t>А)  </a:t>
            </a:r>
            <a:r>
              <a:rPr lang="ru-RU" sz="2400" dirty="0" smtClean="0"/>
              <a:t>молочный сахар                </a:t>
            </a:r>
            <a:r>
              <a:rPr lang="ru-RU" sz="2400" dirty="0" smtClean="0">
                <a:solidFill>
                  <a:srgbClr val="66FF33"/>
                </a:solidFill>
              </a:rPr>
              <a:t>С)  </a:t>
            </a:r>
            <a:r>
              <a:rPr lang="ru-RU" sz="2400" dirty="0" smtClean="0"/>
              <a:t>фруктовый сахар</a:t>
            </a:r>
          </a:p>
          <a:p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66FF33"/>
                </a:solidFill>
              </a:rPr>
              <a:t>В)  </a:t>
            </a:r>
            <a:r>
              <a:rPr lang="ru-RU" sz="2400" dirty="0" smtClean="0"/>
              <a:t>свекловичный сахар       </a:t>
            </a:r>
            <a:r>
              <a:rPr lang="ru-RU" sz="2400" dirty="0" smtClean="0">
                <a:solidFill>
                  <a:srgbClr val="66FF33"/>
                </a:solidFill>
              </a:rPr>
              <a:t>Д)  </a:t>
            </a:r>
            <a:r>
              <a:rPr lang="ru-RU" sz="2400" dirty="0" err="1" smtClean="0"/>
              <a:t>тросниковый</a:t>
            </a:r>
            <a:r>
              <a:rPr lang="ru-RU" sz="2400" dirty="0" smtClean="0"/>
              <a:t> сахар</a:t>
            </a:r>
            <a:r>
              <a:rPr lang="en-US" sz="2400" dirty="0" smtClean="0"/>
              <a:t>   </a:t>
            </a:r>
          </a:p>
          <a:p>
            <a:r>
              <a:rPr lang="ru-RU" sz="2400" dirty="0" smtClean="0"/>
              <a:t>   </a:t>
            </a:r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7).  Общая  формула  углеводов:</a:t>
            </a:r>
          </a:p>
          <a:p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FF0000"/>
                </a:solidFill>
              </a:rPr>
              <a:t>А)  </a:t>
            </a:r>
            <a:r>
              <a:rPr lang="ru-RU" sz="2400" dirty="0" smtClean="0"/>
              <a:t>С</a:t>
            </a:r>
            <a:r>
              <a:rPr lang="en-US" sz="2000" dirty="0" smtClean="0"/>
              <a:t>n</a:t>
            </a:r>
            <a:r>
              <a:rPr lang="ru-RU" sz="2400" dirty="0" smtClean="0"/>
              <a:t>Н</a:t>
            </a:r>
            <a:r>
              <a:rPr lang="ru-RU" sz="2000" dirty="0" smtClean="0"/>
              <a:t>2</a:t>
            </a:r>
            <a:r>
              <a:rPr lang="en-US" sz="2000" dirty="0" smtClean="0"/>
              <a:t>n</a:t>
            </a:r>
            <a:r>
              <a:rPr lang="ru-RU" sz="2400" dirty="0" smtClean="0"/>
              <a:t>О</a:t>
            </a:r>
            <a:r>
              <a:rPr lang="en-US" sz="2000" dirty="0" smtClean="0"/>
              <a:t>n</a:t>
            </a:r>
            <a:endParaRPr lang="ru-RU" sz="2000" dirty="0" smtClean="0"/>
          </a:p>
          <a:p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FF0000"/>
                </a:solidFill>
              </a:rPr>
              <a:t>В)  </a:t>
            </a:r>
            <a:r>
              <a:rPr lang="ru-RU" sz="2400" dirty="0" smtClean="0"/>
              <a:t>С</a:t>
            </a:r>
            <a:r>
              <a:rPr lang="en-US" sz="2000" dirty="0" smtClean="0"/>
              <a:t>n</a:t>
            </a:r>
            <a:r>
              <a:rPr lang="ru-RU" sz="2400" dirty="0" smtClean="0"/>
              <a:t>Н</a:t>
            </a:r>
            <a:r>
              <a:rPr lang="ru-RU" sz="2000" dirty="0" smtClean="0"/>
              <a:t>2</a:t>
            </a:r>
            <a:r>
              <a:rPr lang="en-US" sz="2000" dirty="0" smtClean="0"/>
              <a:t>n</a:t>
            </a:r>
            <a:r>
              <a:rPr lang="ru-RU" sz="2400" dirty="0" smtClean="0"/>
              <a:t>О</a:t>
            </a:r>
            <a:r>
              <a:rPr lang="en-US" sz="2000" dirty="0" smtClean="0"/>
              <a:t>m</a:t>
            </a:r>
            <a:endParaRPr lang="ru-RU" sz="2000" dirty="0" smtClean="0"/>
          </a:p>
          <a:p>
            <a:r>
              <a:rPr lang="ru-RU" sz="2400" dirty="0" smtClean="0"/>
              <a:t>       </a:t>
            </a:r>
            <a:r>
              <a:rPr lang="ru-RU" sz="2400" dirty="0" smtClean="0">
                <a:solidFill>
                  <a:srgbClr val="FF0000"/>
                </a:solidFill>
              </a:rPr>
              <a:t> С)</a:t>
            </a:r>
            <a:r>
              <a:rPr lang="ru-RU" sz="2400" dirty="0" smtClean="0"/>
              <a:t>  С</a:t>
            </a:r>
            <a:r>
              <a:rPr lang="en-US" sz="2000" dirty="0" smtClean="0"/>
              <a:t>n</a:t>
            </a:r>
            <a:r>
              <a:rPr lang="ru-RU" sz="2400" dirty="0" smtClean="0"/>
              <a:t>Н</a:t>
            </a:r>
            <a:r>
              <a:rPr lang="ru-RU" sz="2000" dirty="0" smtClean="0"/>
              <a:t>2</a:t>
            </a:r>
            <a:r>
              <a:rPr lang="en-US" sz="2000" dirty="0" smtClean="0"/>
              <a:t>m</a:t>
            </a:r>
            <a:r>
              <a:rPr lang="ru-RU" sz="2400" dirty="0" smtClean="0"/>
              <a:t>О</a:t>
            </a:r>
            <a:r>
              <a:rPr lang="en-US" sz="2000" dirty="0" smtClean="0"/>
              <a:t>m</a:t>
            </a:r>
            <a:endParaRPr lang="ru-RU" sz="2000" dirty="0" smtClean="0"/>
          </a:p>
          <a:p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FF0000"/>
                </a:solidFill>
              </a:rPr>
              <a:t>Д)  </a:t>
            </a:r>
            <a:r>
              <a:rPr lang="ru-RU" sz="2400" dirty="0" smtClean="0"/>
              <a:t>С</a:t>
            </a:r>
            <a:r>
              <a:rPr lang="en-US" sz="2000" dirty="0" smtClean="0"/>
              <a:t>n</a:t>
            </a:r>
            <a:r>
              <a:rPr lang="ru-RU" sz="2400" dirty="0" smtClean="0"/>
              <a:t>(Н</a:t>
            </a:r>
            <a:r>
              <a:rPr lang="ru-RU" sz="2000" dirty="0" smtClean="0"/>
              <a:t>2</a:t>
            </a:r>
            <a:r>
              <a:rPr lang="ru-RU" sz="2400" dirty="0" smtClean="0"/>
              <a:t>О)</a:t>
            </a:r>
            <a:r>
              <a:rPr lang="en-US" sz="2000" dirty="0" smtClean="0"/>
              <a:t>m</a:t>
            </a:r>
            <a:r>
              <a:rPr lang="ru-RU" sz="2400" dirty="0" smtClean="0"/>
              <a:t>        </a:t>
            </a:r>
          </a:p>
          <a:p>
            <a:endParaRPr lang="ru-RU" sz="2400" dirty="0"/>
          </a:p>
        </p:txBody>
      </p:sp>
      <p:pic>
        <p:nvPicPr>
          <p:cNvPr id="2050" name="Picture 2" descr="D:\Sima (flyajka)\фото-фруктоза\images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1571612"/>
            <a:ext cx="2857520" cy="1905000"/>
          </a:xfrm>
          <a:prstGeom prst="rect">
            <a:avLst/>
          </a:prstGeom>
          <a:noFill/>
        </p:spPr>
      </p:pic>
      <p:pic>
        <p:nvPicPr>
          <p:cNvPr id="2051" name="Picture 3" descr="D:\Sima (flyajka)\фото-фруктоза\images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4857760"/>
            <a:ext cx="2786082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214280" y="1"/>
            <a:ext cx="8786873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 Химический  диктант»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( Закончить предложение, проставив вместо  …  соответствующее слово).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Источником энергии и укрепляющим лечебным средством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является   …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Мёд состоит из   …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Самым сладким углеводом является  …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Характерной реакцией на глюкозу является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реакция   …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Больше всего сахароза входит в состав сока  …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6).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98% целлюлоза это  …  50% целлюлоза -  …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7).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Азербайджане сахарозу получают в основном из   …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Фруктоза, 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серебрянное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зеркало»,  </a:t>
            </a:r>
            <a:r>
              <a:rPr lang="ru-RU" sz="24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глюкоза, 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древесина,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сахарная свёкла,  </a:t>
            </a:r>
            <a:r>
              <a:rPr lang="ru-RU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глюкоза и фруктоза,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хлопок,  </a:t>
            </a:r>
            <a:r>
              <a:rPr lang="ru-RU" sz="2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сахарный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тростник.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D:\Sima (flyajka)\фото-фруктоза\Без названия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1928802"/>
            <a:ext cx="2133596" cy="15430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42852"/>
            <a:ext cx="857256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            </a:t>
            </a: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Работа с моделями атомов. 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(Каждой группе за 3 мин. собрать модель молекул). 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az-Latn-A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гр.  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 С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бутан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az-Latn-AZ" sz="2800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гр.   </a:t>
            </a:r>
            <a:r>
              <a:rPr lang="ru-RU" sz="2800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-   С</a:t>
            </a:r>
            <a:r>
              <a:rPr lang="ru-RU" sz="2000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циклопентан</a:t>
            </a:r>
            <a:endParaRPr lang="ru-RU" sz="2800" dirty="0" smtClean="0">
              <a:solidFill>
                <a:srgbClr val="66FF3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гр.   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  С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-  пропилен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z-Latn-AZ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гр.   </a:t>
            </a:r>
            <a:r>
              <a:rPr lang="ru-RU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  С</a:t>
            </a:r>
            <a:r>
              <a:rPr lang="ru-RU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метилциклопропан</a:t>
            </a:r>
            <a:endParaRPr lang="ru-RU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D:\Sima (flyajka)\фото-фруктоза\images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714488"/>
            <a:ext cx="4500594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878" y="214290"/>
            <a:ext cx="8501122" cy="785818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4800" dirty="0" smtClean="0"/>
              <a:t>Организация  урока: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501122" cy="5572164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1).  Проверка присутствия учащихся.</a:t>
            </a:r>
          </a:p>
          <a:p>
            <a:pPr>
              <a:buNone/>
            </a:pPr>
            <a:r>
              <a:rPr lang="ru-RU" sz="2400" dirty="0" smtClean="0"/>
              <a:t>2).  Подготовка демонстрационного стола</a:t>
            </a:r>
            <a:r>
              <a:rPr lang="en-US" sz="2400" dirty="0" smtClean="0"/>
              <a:t> </a:t>
            </a:r>
            <a:r>
              <a:rPr lang="ru-RU" sz="2400" dirty="0" smtClean="0"/>
              <a:t>и стола для опытов.</a:t>
            </a:r>
          </a:p>
          <a:p>
            <a:pPr>
              <a:buNone/>
            </a:pPr>
            <a:r>
              <a:rPr lang="ru-RU" sz="2400" dirty="0" smtClean="0"/>
              <a:t>3).  Подготовка учительской и ученических презентаций, </a:t>
            </a:r>
            <a:r>
              <a:rPr lang="ru-RU" sz="2400" dirty="0" err="1" smtClean="0"/>
              <a:t>пу</a:t>
            </a:r>
            <a:r>
              <a:rPr lang="ru-RU" sz="2400" dirty="0" smtClean="0"/>
              <a:t>-</a:t>
            </a:r>
          </a:p>
          <a:p>
            <a:pPr>
              <a:buNone/>
            </a:pPr>
            <a:r>
              <a:rPr lang="ru-RU" sz="2400" dirty="0" smtClean="0"/>
              <a:t>        </a:t>
            </a:r>
            <a:r>
              <a:rPr lang="ru-RU" sz="2400" dirty="0" err="1" smtClean="0"/>
              <a:t>бликаций</a:t>
            </a:r>
            <a:r>
              <a:rPr lang="ru-RU" sz="2400" dirty="0" smtClean="0"/>
              <a:t> (буклетов), стенгазет.</a:t>
            </a:r>
          </a:p>
          <a:p>
            <a:pPr>
              <a:buNone/>
            </a:pPr>
            <a:r>
              <a:rPr lang="ru-RU" sz="2400" dirty="0" smtClean="0"/>
              <a:t>На открытом уроке присутствуют 4 группы:</a:t>
            </a:r>
          </a:p>
          <a:p>
            <a:pPr>
              <a:buNone/>
            </a:pPr>
            <a:r>
              <a:rPr lang="ru-RU" sz="2400" dirty="0" smtClean="0"/>
              <a:t>      </a:t>
            </a:r>
            <a:r>
              <a:rPr lang="ru-RU" sz="2400" dirty="0" smtClean="0">
                <a:solidFill>
                  <a:srgbClr val="FF0000"/>
                </a:solidFill>
              </a:rPr>
              <a:t>А-116</a:t>
            </a:r>
            <a:r>
              <a:rPr lang="en-US" sz="2400" dirty="0" smtClean="0">
                <a:solidFill>
                  <a:srgbClr val="FF0000"/>
                </a:solidFill>
              </a:rPr>
              <a:t>R</a:t>
            </a:r>
            <a:r>
              <a:rPr lang="ru-RU" sz="2400" dirty="0" smtClean="0">
                <a:solidFill>
                  <a:srgbClr val="FF0000"/>
                </a:solidFill>
              </a:rPr>
              <a:t>,  </a:t>
            </a:r>
            <a:r>
              <a:rPr lang="en-US" sz="2400" dirty="0" smtClean="0">
                <a:solidFill>
                  <a:srgbClr val="FF0000"/>
                </a:solidFill>
              </a:rPr>
              <a:t>   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rgbClr val="00B050"/>
                </a:solidFill>
              </a:rPr>
              <a:t>Р-113</a:t>
            </a:r>
            <a:r>
              <a:rPr lang="en-US" sz="2400" dirty="0" smtClean="0">
                <a:solidFill>
                  <a:srgbClr val="00B050"/>
                </a:solidFill>
              </a:rPr>
              <a:t>R</a:t>
            </a:r>
            <a:r>
              <a:rPr lang="ru-RU" sz="2400" dirty="0" smtClean="0">
                <a:solidFill>
                  <a:srgbClr val="00B050"/>
                </a:solidFill>
              </a:rPr>
              <a:t>,</a:t>
            </a:r>
            <a:r>
              <a:rPr lang="ru-RU" sz="2400" dirty="0" smtClean="0"/>
              <a:t> </a:t>
            </a:r>
            <a:r>
              <a:rPr lang="en-US" sz="2400" dirty="0" smtClean="0"/>
              <a:t>    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FF00"/>
                </a:solidFill>
              </a:rPr>
              <a:t>К-118</a:t>
            </a:r>
            <a:r>
              <a:rPr lang="en-US" sz="2400" dirty="0" smtClean="0">
                <a:solidFill>
                  <a:srgbClr val="FFFF00"/>
                </a:solidFill>
              </a:rPr>
              <a:t>R</a:t>
            </a:r>
            <a:r>
              <a:rPr lang="ru-RU" sz="2400" dirty="0" smtClean="0">
                <a:solidFill>
                  <a:srgbClr val="FFFF00"/>
                </a:solidFill>
              </a:rPr>
              <a:t>,</a:t>
            </a:r>
            <a:r>
              <a:rPr lang="en-US" sz="2400" dirty="0" smtClean="0">
                <a:solidFill>
                  <a:srgbClr val="FFFF00"/>
                </a:solidFill>
              </a:rPr>
              <a:t>  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  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smtClean="0">
                <a:solidFill>
                  <a:srgbClr val="00B0F0"/>
                </a:solidFill>
              </a:rPr>
              <a:t>Т-102</a:t>
            </a:r>
            <a:r>
              <a:rPr lang="en-US" sz="2400" dirty="0" smtClean="0">
                <a:solidFill>
                  <a:srgbClr val="00B0F0"/>
                </a:solidFill>
              </a:rPr>
              <a:t>R</a:t>
            </a:r>
            <a:r>
              <a:rPr lang="ru-RU" sz="2400" dirty="0" smtClean="0">
                <a:solidFill>
                  <a:srgbClr val="00B0F0"/>
                </a:solidFill>
              </a:rPr>
              <a:t>.</a:t>
            </a:r>
          </a:p>
          <a:p>
            <a:pPr>
              <a:buNone/>
            </a:pPr>
            <a:r>
              <a:rPr lang="ru-RU" sz="2400" dirty="0" smtClean="0"/>
              <a:t>Из каждой группы участвуют по 4 ученика,</a:t>
            </a:r>
          </a:p>
          <a:p>
            <a:pPr>
              <a:buNone/>
            </a:pPr>
            <a:r>
              <a:rPr lang="ru-RU" sz="2400" dirty="0" smtClean="0"/>
              <a:t>остальные ученики присутствуют в качестве</a:t>
            </a:r>
          </a:p>
          <a:p>
            <a:pPr>
              <a:buNone/>
            </a:pPr>
            <a:r>
              <a:rPr lang="ru-RU" sz="2400" dirty="0" smtClean="0"/>
              <a:t>слушателей. Каждая группа выбрала себе</a:t>
            </a:r>
          </a:p>
          <a:p>
            <a:pPr>
              <a:buNone/>
            </a:pPr>
            <a:r>
              <a:rPr lang="ru-RU" sz="2400" dirty="0" smtClean="0"/>
              <a:t>названия соответствующие теме презентаций:</a:t>
            </a:r>
          </a:p>
          <a:p>
            <a:pPr>
              <a:buNone/>
            </a:pPr>
            <a:r>
              <a:rPr lang="ru-RU" sz="2400" dirty="0" smtClean="0"/>
              <a:t>    </a:t>
            </a:r>
            <a:r>
              <a:rPr lang="en-US" sz="2400" dirty="0" smtClean="0"/>
              <a:t>1) </a:t>
            </a:r>
            <a:r>
              <a:rPr lang="ru-RU" sz="2400" dirty="0" smtClean="0">
                <a:solidFill>
                  <a:srgbClr val="FF0000"/>
                </a:solidFill>
              </a:rPr>
              <a:t>А-116</a:t>
            </a:r>
            <a:r>
              <a:rPr lang="en-US" sz="2400" dirty="0" smtClean="0">
                <a:solidFill>
                  <a:srgbClr val="FF0000"/>
                </a:solidFill>
              </a:rPr>
              <a:t>R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:   </a:t>
            </a:r>
            <a:r>
              <a:rPr lang="ru-RU" sz="2400" dirty="0" smtClean="0">
                <a:solidFill>
                  <a:srgbClr val="FF0000"/>
                </a:solidFill>
              </a:rPr>
              <a:t>« ФРУКТОЗА»         </a:t>
            </a:r>
            <a:r>
              <a:rPr lang="ru-RU" sz="2400" dirty="0" smtClean="0"/>
              <a:t>2)  </a:t>
            </a:r>
            <a:r>
              <a:rPr lang="ru-RU" sz="2400" dirty="0" smtClean="0">
                <a:solidFill>
                  <a:srgbClr val="00B050"/>
                </a:solidFill>
              </a:rPr>
              <a:t>Р-113</a:t>
            </a:r>
            <a:r>
              <a:rPr lang="en-US" sz="2400" dirty="0" smtClean="0">
                <a:solidFill>
                  <a:srgbClr val="00B050"/>
                </a:solidFill>
              </a:rPr>
              <a:t>R :</a:t>
            </a:r>
            <a:r>
              <a:rPr lang="ru-RU" sz="2400" dirty="0" smtClean="0">
                <a:solidFill>
                  <a:srgbClr val="00B050"/>
                </a:solidFill>
              </a:rPr>
              <a:t>   « ЦЕЛЛЮЛОЗА»</a:t>
            </a:r>
          </a:p>
          <a:p>
            <a:pPr>
              <a:buNone/>
            </a:pPr>
            <a:r>
              <a:rPr lang="ru-RU" sz="2400" dirty="0" smtClean="0"/>
              <a:t>   3)  </a:t>
            </a:r>
            <a:r>
              <a:rPr lang="ru-RU" sz="2400" dirty="0" smtClean="0">
                <a:solidFill>
                  <a:srgbClr val="FFFF00"/>
                </a:solidFill>
              </a:rPr>
              <a:t>К-118</a:t>
            </a:r>
            <a:r>
              <a:rPr lang="en-US" sz="2400" dirty="0" smtClean="0">
                <a:solidFill>
                  <a:srgbClr val="FFFF00"/>
                </a:solidFill>
              </a:rPr>
              <a:t>R :  </a:t>
            </a:r>
            <a:r>
              <a:rPr lang="ru-RU" sz="2400" dirty="0" smtClean="0">
                <a:solidFill>
                  <a:srgbClr val="FFFF00"/>
                </a:solidFill>
              </a:rPr>
              <a:t> « САХАРОЗА»         </a:t>
            </a:r>
            <a:r>
              <a:rPr lang="ru-RU" sz="2400" dirty="0" smtClean="0"/>
              <a:t>4)  </a:t>
            </a:r>
            <a:r>
              <a:rPr lang="ru-RU" sz="2400" dirty="0" smtClean="0">
                <a:solidFill>
                  <a:srgbClr val="00B0F0"/>
                </a:solidFill>
              </a:rPr>
              <a:t>Т-102</a:t>
            </a:r>
            <a:r>
              <a:rPr lang="en-US" sz="2400" dirty="0" smtClean="0">
                <a:solidFill>
                  <a:srgbClr val="00B0F0"/>
                </a:solidFill>
              </a:rPr>
              <a:t>R :</a:t>
            </a:r>
            <a:r>
              <a:rPr lang="ru-RU" sz="2400" dirty="0" smtClean="0">
                <a:solidFill>
                  <a:srgbClr val="00B0F0"/>
                </a:solidFill>
              </a:rPr>
              <a:t>   « КРАХМАЛ»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6439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                            </a:t>
            </a:r>
            <a:r>
              <a:rPr lang="ru-RU" sz="4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«Карусель»  </a:t>
            </a:r>
          </a:p>
          <a:p>
            <a:r>
              <a:rPr lang="ru-RU" sz="4000" dirty="0" smtClean="0"/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(Каждая группа записывает по 2 области приминения глюкозы и передаёт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ход другой группе).          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857364"/>
          <a:ext cx="609600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501122" cy="928694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ru-RU" dirty="0" smtClean="0"/>
              <a:t>          </a:t>
            </a:r>
            <a:r>
              <a:rPr lang="en-US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429684" cy="5500726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rgbClr val="BCFD65"/>
                </a:solidFill>
              </a:rPr>
              <a:t>Глюкоза</a:t>
            </a:r>
            <a:r>
              <a:rPr lang="ru-RU" dirty="0" smtClean="0"/>
              <a:t> – один из важнейших и необходимых</a:t>
            </a:r>
          </a:p>
          <a:p>
            <a:pPr>
              <a:buNone/>
            </a:pPr>
            <a:r>
              <a:rPr lang="ru-RU" dirty="0" smtClean="0"/>
              <a:t>углеводов, которая играет большую роль в </a:t>
            </a:r>
            <a:r>
              <a:rPr lang="ru-RU" dirty="0" err="1" smtClean="0"/>
              <a:t>био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логических процессах живых организмов и чело-</a:t>
            </a:r>
          </a:p>
          <a:p>
            <a:pPr>
              <a:buNone/>
            </a:pPr>
            <a:r>
              <a:rPr lang="ru-RU" dirty="0" smtClean="0"/>
              <a:t>века. Она является источником энергии, </a:t>
            </a:r>
            <a:r>
              <a:rPr lang="ru-RU" dirty="0" err="1" smtClean="0"/>
              <a:t>необхо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димым</a:t>
            </a:r>
            <a:r>
              <a:rPr lang="ru-RU" dirty="0" smtClean="0"/>
              <a:t> компонентом крови и исходным </a:t>
            </a:r>
            <a:r>
              <a:rPr lang="ru-RU" dirty="0" err="1" smtClean="0"/>
              <a:t>вещест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вом</a:t>
            </a:r>
            <a:r>
              <a:rPr lang="ru-RU" dirty="0" smtClean="0"/>
              <a:t> для синтеза многих соединений.</a:t>
            </a:r>
            <a:endParaRPr lang="ru-RU" dirty="0"/>
          </a:p>
        </p:txBody>
      </p:sp>
      <p:pic>
        <p:nvPicPr>
          <p:cNvPr id="1026" name="Picture 2" descr="C:\Users\user\Downloads\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714884"/>
            <a:ext cx="4000528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4282" y="214290"/>
            <a:ext cx="871543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 столе каждой команды установлены таблички с названиями</a:t>
            </a:r>
          </a:p>
          <a:p>
            <a:r>
              <a:rPr lang="ru-RU" sz="2400" dirty="0" smtClean="0"/>
              <a:t>групп и флажки. При правильном ответе на вопросы учителя </a:t>
            </a:r>
            <a:r>
              <a:rPr lang="ru-RU" sz="2400" dirty="0" err="1" smtClean="0"/>
              <a:t>ка</a:t>
            </a:r>
            <a:r>
              <a:rPr lang="ru-RU" sz="2400" dirty="0" smtClean="0"/>
              <a:t>-</a:t>
            </a:r>
          </a:p>
          <a:p>
            <a:r>
              <a:rPr lang="ru-RU" sz="2400" dirty="0" err="1" smtClean="0"/>
              <a:t>питаны</a:t>
            </a:r>
            <a:r>
              <a:rPr lang="en-US" sz="2400" dirty="0" smtClean="0"/>
              <a:t> </a:t>
            </a:r>
            <a:r>
              <a:rPr lang="ru-RU" sz="2400" dirty="0" smtClean="0"/>
              <a:t>команд поднимают флажки.</a:t>
            </a:r>
          </a:p>
          <a:p>
            <a:r>
              <a:rPr lang="ru-RU" sz="2400" dirty="0" smtClean="0"/>
              <a:t>Правильные ответы фиксируются учителем на таблице « Крите-</a:t>
            </a:r>
          </a:p>
          <a:p>
            <a:r>
              <a:rPr lang="ru-RU" sz="2400" dirty="0" err="1" smtClean="0"/>
              <a:t>рии</a:t>
            </a:r>
            <a:r>
              <a:rPr lang="ru-RU" sz="2400" dirty="0" smtClean="0"/>
              <a:t> оценивания» значками или баллами.</a:t>
            </a:r>
          </a:p>
          <a:p>
            <a:r>
              <a:rPr lang="ru-RU" sz="2400" dirty="0" smtClean="0"/>
              <a:t>В конце открытого урока подсчитываются баллы и объявляется</a:t>
            </a:r>
          </a:p>
          <a:p>
            <a:r>
              <a:rPr lang="ru-RU" sz="2400" dirty="0" smtClean="0"/>
              <a:t>победившая группа, а также выставляются оценки самым </a:t>
            </a:r>
            <a:r>
              <a:rPr lang="ru-RU" sz="2400" dirty="0" err="1" smtClean="0"/>
              <a:t>акти</a:t>
            </a:r>
            <a:r>
              <a:rPr lang="ru-RU" sz="2400" dirty="0" smtClean="0"/>
              <a:t>-</a:t>
            </a:r>
          </a:p>
          <a:p>
            <a:r>
              <a:rPr lang="ru-RU" sz="2400" dirty="0" err="1" smtClean="0"/>
              <a:t>вным</a:t>
            </a:r>
            <a:r>
              <a:rPr lang="ru-RU" sz="2400" dirty="0" smtClean="0"/>
              <a:t> участникам.</a:t>
            </a:r>
          </a:p>
          <a:p>
            <a:r>
              <a:rPr lang="ru-RU" sz="3200" dirty="0" smtClean="0"/>
              <a:t>                  </a:t>
            </a:r>
            <a:r>
              <a:rPr lang="ru-RU" sz="3200" b="1" dirty="0" smtClean="0">
                <a:solidFill>
                  <a:schemeClr val="tx2">
                    <a:lumMod val="90000"/>
                  </a:schemeClr>
                </a:solidFill>
              </a:rPr>
              <a:t>Участники   открытого  урока :</a:t>
            </a:r>
            <a:r>
              <a:rPr lang="ru-RU" sz="3200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endParaRPr lang="ru-RU" sz="2400" dirty="0" smtClean="0">
              <a:solidFill>
                <a:schemeClr val="tx2">
                  <a:lumMod val="90000"/>
                </a:schemeClr>
              </a:solidFill>
            </a:endParaRPr>
          </a:p>
          <a:p>
            <a:endParaRPr lang="ru-RU" sz="2400" dirty="0" smtClean="0"/>
          </a:p>
          <a:p>
            <a:r>
              <a:rPr lang="en-US" sz="2400" dirty="0" smtClean="0"/>
              <a:t>         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А-116</a:t>
            </a:r>
            <a:r>
              <a:rPr lang="en-US" sz="2400" dirty="0" smtClean="0">
                <a:solidFill>
                  <a:srgbClr val="FF0000"/>
                </a:solidFill>
              </a:rPr>
              <a:t>R                     </a:t>
            </a:r>
            <a:r>
              <a:rPr lang="en-US" sz="2400" dirty="0" smtClean="0">
                <a:solidFill>
                  <a:srgbClr val="00B050"/>
                </a:solidFill>
              </a:rPr>
              <a:t> P-113R                      </a:t>
            </a:r>
            <a:r>
              <a:rPr lang="en-US" sz="2400" dirty="0" smtClean="0">
                <a:solidFill>
                  <a:srgbClr val="FFFF00"/>
                </a:solidFill>
              </a:rPr>
              <a:t>K-118R </a:t>
            </a:r>
            <a:r>
              <a:rPr lang="en-US" sz="2400" dirty="0" smtClean="0"/>
              <a:t>              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00B0F0"/>
                </a:solidFill>
              </a:rPr>
              <a:t>T-102R</a:t>
            </a:r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« ФРУКТОЗА»</a:t>
            </a:r>
            <a:r>
              <a:rPr lang="ru-RU" sz="2400" dirty="0" smtClean="0"/>
              <a:t>    </a:t>
            </a:r>
            <a:r>
              <a:rPr lang="ru-RU" sz="2400" dirty="0" smtClean="0">
                <a:solidFill>
                  <a:srgbClr val="00B050"/>
                </a:solidFill>
              </a:rPr>
              <a:t>« ЦЕЛЛЮЛОЗА»    </a:t>
            </a:r>
            <a:r>
              <a:rPr lang="ru-RU" sz="2400" dirty="0" smtClean="0">
                <a:solidFill>
                  <a:srgbClr val="FFFF00"/>
                </a:solidFill>
              </a:rPr>
              <a:t>«САХАРОЗА»    </a:t>
            </a:r>
            <a:r>
              <a:rPr lang="ru-RU" sz="2400" dirty="0" smtClean="0">
                <a:solidFill>
                  <a:srgbClr val="00B0F0"/>
                </a:solidFill>
              </a:rPr>
              <a:t>«КРАХМАЛ» </a:t>
            </a:r>
          </a:p>
          <a:p>
            <a:r>
              <a:rPr lang="ru-RU" sz="2400" dirty="0" smtClean="0"/>
              <a:t>  </a:t>
            </a:r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1.  </a:t>
            </a:r>
            <a:r>
              <a:rPr lang="en-US" sz="2400" dirty="0" smtClean="0">
                <a:solidFill>
                  <a:srgbClr val="FF0000"/>
                </a:solidFill>
              </a:rPr>
              <a:t>                       </a:t>
            </a:r>
            <a:r>
              <a:rPr lang="ru-RU" sz="2400" dirty="0" smtClean="0"/>
              <a:t>       </a:t>
            </a:r>
            <a:r>
              <a:rPr lang="ru-RU" sz="2400" dirty="0" smtClean="0">
                <a:solidFill>
                  <a:srgbClr val="00B050"/>
                </a:solidFill>
              </a:rPr>
              <a:t>1.  </a:t>
            </a:r>
            <a:r>
              <a:rPr lang="ru-RU" sz="2400" dirty="0" err="1" smtClean="0"/>
              <a:t>Эльнур</a:t>
            </a:r>
            <a:r>
              <a:rPr lang="ru-RU" sz="2400" dirty="0" smtClean="0"/>
              <a:t> Г.              </a:t>
            </a:r>
            <a:r>
              <a:rPr lang="ru-RU" sz="2400" dirty="0" smtClean="0">
                <a:solidFill>
                  <a:srgbClr val="FFFF00"/>
                </a:solidFill>
              </a:rPr>
              <a:t>1.  </a:t>
            </a:r>
            <a:r>
              <a:rPr lang="ru-RU" sz="2400" dirty="0" err="1" smtClean="0"/>
              <a:t>Рамиз</a:t>
            </a:r>
            <a:r>
              <a:rPr lang="ru-RU" sz="2400" dirty="0" smtClean="0"/>
              <a:t>  С.         </a:t>
            </a:r>
            <a:r>
              <a:rPr lang="ru-RU" sz="2400" dirty="0" smtClean="0">
                <a:solidFill>
                  <a:srgbClr val="00B0F0"/>
                </a:solidFill>
              </a:rPr>
              <a:t>1.  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2.  </a:t>
            </a:r>
            <a:r>
              <a:rPr lang="ru-RU" sz="2400" dirty="0" err="1" smtClean="0"/>
              <a:t>Ниджат</a:t>
            </a:r>
            <a:r>
              <a:rPr lang="ru-RU" sz="2400" dirty="0" smtClean="0"/>
              <a:t> М.     </a:t>
            </a:r>
            <a:r>
              <a:rPr lang="ru-RU" sz="2400" dirty="0" smtClean="0">
                <a:solidFill>
                  <a:srgbClr val="00B050"/>
                </a:solidFill>
              </a:rPr>
              <a:t> 2. </a:t>
            </a:r>
            <a:r>
              <a:rPr lang="ru-RU" sz="2400" dirty="0" err="1" smtClean="0"/>
              <a:t>Рамиля</a:t>
            </a:r>
            <a:r>
              <a:rPr lang="ru-RU" sz="2400" dirty="0" smtClean="0"/>
              <a:t>  Ю.           </a:t>
            </a:r>
            <a:r>
              <a:rPr lang="ru-RU" sz="2400" dirty="0" smtClean="0">
                <a:solidFill>
                  <a:srgbClr val="FFFF00"/>
                </a:solidFill>
              </a:rPr>
              <a:t>2.  </a:t>
            </a:r>
            <a:r>
              <a:rPr lang="ru-RU" sz="2400" dirty="0" smtClean="0"/>
              <a:t>Вероника Л.  </a:t>
            </a:r>
            <a:r>
              <a:rPr lang="ru-RU" sz="2400" dirty="0" smtClean="0">
                <a:solidFill>
                  <a:srgbClr val="00B0F0"/>
                </a:solidFill>
              </a:rPr>
              <a:t>2. 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3.  </a:t>
            </a:r>
            <a:r>
              <a:rPr lang="ru-RU" sz="2400" dirty="0" err="1" smtClean="0"/>
              <a:t>Айнур</a:t>
            </a:r>
            <a:r>
              <a:rPr lang="ru-RU" sz="2400" dirty="0" smtClean="0"/>
              <a:t>  Г.          </a:t>
            </a:r>
            <a:r>
              <a:rPr lang="ru-RU" sz="2400" dirty="0" smtClean="0">
                <a:solidFill>
                  <a:srgbClr val="00B050"/>
                </a:solidFill>
              </a:rPr>
              <a:t> 3.  </a:t>
            </a:r>
            <a:r>
              <a:rPr lang="ru-RU" sz="2400" dirty="0" smtClean="0"/>
              <a:t>Алёна С.                 </a:t>
            </a:r>
            <a:r>
              <a:rPr lang="ru-RU" sz="2400" dirty="0" smtClean="0">
                <a:solidFill>
                  <a:srgbClr val="FFFF00"/>
                </a:solidFill>
              </a:rPr>
              <a:t>3.  </a:t>
            </a:r>
            <a:r>
              <a:rPr lang="ru-RU" sz="2400" dirty="0" smtClean="0"/>
              <a:t>Турана М.       </a:t>
            </a:r>
            <a:r>
              <a:rPr lang="ru-RU" sz="2400" dirty="0" smtClean="0">
                <a:solidFill>
                  <a:srgbClr val="00B0F0"/>
                </a:solidFill>
              </a:rPr>
              <a:t>3.  </a:t>
            </a:r>
            <a:r>
              <a:rPr lang="ru-RU" sz="2400" dirty="0" err="1" smtClean="0"/>
              <a:t>Фируза</a:t>
            </a:r>
            <a:r>
              <a:rPr lang="ru-RU" sz="2400" dirty="0" smtClean="0"/>
              <a:t> Г.</a:t>
            </a:r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4.  </a:t>
            </a:r>
            <a:r>
              <a:rPr lang="ru-RU" sz="2400" dirty="0" smtClean="0"/>
              <a:t>Аида М.            </a:t>
            </a:r>
            <a:r>
              <a:rPr lang="ru-RU" sz="2400" dirty="0" smtClean="0">
                <a:solidFill>
                  <a:srgbClr val="00B050"/>
                </a:solidFill>
              </a:rPr>
              <a:t>4.</a:t>
            </a:r>
            <a:r>
              <a:rPr lang="en-US" sz="2400" dirty="0" smtClean="0">
                <a:solidFill>
                  <a:srgbClr val="00B050"/>
                </a:solidFill>
              </a:rPr>
              <a:t>                           </a:t>
            </a:r>
            <a:r>
              <a:rPr lang="ru-RU" sz="2400" dirty="0" smtClean="0"/>
              <a:t>         </a:t>
            </a:r>
            <a:r>
              <a:rPr lang="ru-RU" sz="2400" dirty="0" smtClean="0">
                <a:solidFill>
                  <a:srgbClr val="FFFF00"/>
                </a:solidFill>
              </a:rPr>
              <a:t> 4.  </a:t>
            </a:r>
            <a:r>
              <a:rPr lang="ru-RU" sz="2400" dirty="0" err="1" smtClean="0"/>
              <a:t>Зиньят</a:t>
            </a:r>
            <a:r>
              <a:rPr lang="ru-RU" sz="2400" dirty="0" smtClean="0"/>
              <a:t> Р.        </a:t>
            </a:r>
            <a:r>
              <a:rPr lang="ru-RU" sz="2400" dirty="0" smtClean="0">
                <a:solidFill>
                  <a:srgbClr val="00B0F0"/>
                </a:solidFill>
              </a:rPr>
              <a:t>4.  </a:t>
            </a:r>
            <a:r>
              <a:rPr lang="ru-RU" sz="2400" dirty="0" err="1" smtClean="0"/>
              <a:t>Ханум</a:t>
            </a:r>
            <a:r>
              <a:rPr lang="ru-RU" sz="2400" dirty="0" smtClean="0"/>
              <a:t> Г.  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142852"/>
            <a:ext cx="8501122" cy="928694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4800" dirty="0" smtClean="0"/>
              <a:t>Типы и методы урока:</a:t>
            </a:r>
            <a:endParaRPr lang="ru-RU" sz="4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1071546"/>
            <a:ext cx="8501122" cy="5643602"/>
          </a:xfrm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Урок проводится по современному </a:t>
            </a:r>
            <a:r>
              <a:rPr lang="ru-RU" sz="2400" i="1" dirty="0" err="1" smtClean="0">
                <a:solidFill>
                  <a:schemeClr val="tx2">
                    <a:lumMod val="75000"/>
                  </a:schemeClr>
                </a:solidFill>
              </a:rPr>
              <a:t>интерактивно-инноваци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</a:p>
          <a:p>
            <a:pPr>
              <a:buNone/>
            </a:pPr>
            <a:r>
              <a:rPr lang="ru-RU" sz="2400" i="1" dirty="0" err="1" smtClean="0">
                <a:solidFill>
                  <a:schemeClr val="tx2">
                    <a:lumMod val="75000"/>
                  </a:schemeClr>
                </a:solidFill>
              </a:rPr>
              <a:t>онному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 методу используя компьютерную технологию</a:t>
            </a:r>
            <a:r>
              <a:rPr lang="en-US" sz="2400" i="1" dirty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US" sz="2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sz="2400" dirty="0" smtClean="0"/>
          </a:p>
          <a:p>
            <a:r>
              <a:rPr lang="ru-RU" sz="2400" dirty="0" smtClean="0"/>
              <a:t>Урок-игра: («Хим. диктант»);</a:t>
            </a:r>
          </a:p>
          <a:p>
            <a:r>
              <a:rPr lang="ru-RU" sz="2400" dirty="0" smtClean="0"/>
              <a:t>Урок-соревнование: (Модели атомов);</a:t>
            </a:r>
          </a:p>
          <a:p>
            <a:r>
              <a:rPr lang="ru-RU" sz="2400" dirty="0" smtClean="0"/>
              <a:t>Викторины;</a:t>
            </a:r>
          </a:p>
          <a:p>
            <a:r>
              <a:rPr lang="ru-RU" sz="2400" dirty="0" smtClean="0"/>
              <a:t>Мозговой атаки: (Вопросы);</a:t>
            </a:r>
          </a:p>
          <a:p>
            <a:r>
              <a:rPr lang="ru-RU" sz="2400" dirty="0" smtClean="0"/>
              <a:t>Творчества:(Стенгазеты);</a:t>
            </a:r>
          </a:p>
          <a:p>
            <a:r>
              <a:rPr lang="ru-RU" sz="2400" dirty="0" smtClean="0"/>
              <a:t>Открытой мысли;</a:t>
            </a:r>
          </a:p>
          <a:p>
            <a:r>
              <a:rPr lang="ru-RU" sz="2400" dirty="0" smtClean="0"/>
              <a:t>Тестовых знаний;</a:t>
            </a:r>
          </a:p>
          <a:p>
            <a:r>
              <a:rPr lang="ru-RU" sz="2400" dirty="0" smtClean="0"/>
              <a:t>Компьютерных навыков:(презентации и публикации);</a:t>
            </a:r>
          </a:p>
          <a:p>
            <a:r>
              <a:rPr lang="ru-RU" sz="2400" dirty="0" smtClean="0"/>
              <a:t>Конкурса проведённых между группами:(«Карусель»).</a:t>
            </a:r>
          </a:p>
        </p:txBody>
      </p:sp>
      <p:pic>
        <p:nvPicPr>
          <p:cNvPr id="1027" name="Picture 3" descr="D:\Sima (flyajka)\фото-глюкоза, углеводы\zhiry-belki-uglevod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2786058"/>
            <a:ext cx="2571768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424936" cy="1008112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ru-RU" dirty="0" smtClean="0"/>
              <a:t>      </a:t>
            </a:r>
            <a:r>
              <a:rPr lang="en-US" dirty="0" smtClean="0"/>
              <a:t> </a:t>
            </a:r>
            <a:r>
              <a:rPr lang="ru-RU" sz="4800" dirty="0" smtClean="0"/>
              <a:t>Цель урока: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424936" cy="5472608"/>
          </a:xfrm>
          <a:solidFill>
            <a:schemeClr val="tx2">
              <a:lumMod val="25000"/>
            </a:schemeClr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Закрепить  знания  учащихся  по  темам:</a:t>
            </a:r>
          </a:p>
          <a:p>
            <a:pPr marL="68580" indent="0">
              <a:buNone/>
            </a:pPr>
            <a:r>
              <a:rPr lang="ru-RU" sz="2800" b="1" dirty="0">
                <a:solidFill>
                  <a:srgbClr val="FFFF00"/>
                </a:solidFill>
              </a:rPr>
              <a:t> </a:t>
            </a:r>
            <a:r>
              <a:rPr lang="ru-RU" sz="2800" b="1" dirty="0" smtClean="0">
                <a:solidFill>
                  <a:srgbClr val="FFFF00"/>
                </a:solidFill>
              </a:rPr>
              <a:t>    «Сложные эфиры»  и  «Жиры».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Ознакомить  с  различными  видами  </a:t>
            </a:r>
            <a:r>
              <a:rPr lang="ru-RU" sz="2800" b="1" dirty="0" err="1" smtClean="0">
                <a:solidFill>
                  <a:srgbClr val="FF0000"/>
                </a:solidFill>
              </a:rPr>
              <a:t>углеводоро</a:t>
            </a:r>
            <a:r>
              <a:rPr lang="ru-RU" sz="2800" b="1" dirty="0" smtClean="0">
                <a:solidFill>
                  <a:srgbClr val="FF0000"/>
                </a:solidFill>
              </a:rPr>
              <a:t>-</a:t>
            </a:r>
          </a:p>
          <a:p>
            <a:pPr marL="68580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      </a:t>
            </a:r>
            <a:r>
              <a:rPr lang="ru-RU" sz="2800" b="1" dirty="0" err="1" smtClean="0">
                <a:solidFill>
                  <a:srgbClr val="FF0000"/>
                </a:solidFill>
              </a:rPr>
              <a:t>дов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28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Изучить строение глюкозы.</a:t>
            </a:r>
          </a:p>
          <a:p>
            <a:r>
              <a:rPr lang="ru-RU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Ознакомить со свойствами  и основными  про</a:t>
            </a:r>
            <a:r>
              <a:rPr lang="en-US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</a:t>
            </a:r>
            <a:endParaRPr lang="ru-RU" sz="2800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68580" indent="0">
              <a:buNone/>
            </a:pP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</a:t>
            </a:r>
            <a:r>
              <a:rPr lang="en-US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цессами</a:t>
            </a:r>
            <a:r>
              <a:rPr lang="ru-RU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брожения  глюкозы.</a:t>
            </a:r>
          </a:p>
          <a:p>
            <a:r>
              <a:rPr lang="ru-RU" sz="2800" b="1" dirty="0" smtClean="0">
                <a:solidFill>
                  <a:srgbClr val="00B050"/>
                </a:solidFill>
              </a:rPr>
              <a:t>Закрепить  знания  об  основных  способах  полу-</a:t>
            </a:r>
          </a:p>
          <a:p>
            <a:pPr marL="68580" indent="0">
              <a:buNone/>
            </a:pPr>
            <a:r>
              <a:rPr lang="ru-RU" sz="2800" b="1" dirty="0">
                <a:solidFill>
                  <a:srgbClr val="00B050"/>
                </a:solidFill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</a:rPr>
              <a:t>    </a:t>
            </a:r>
            <a:r>
              <a:rPr lang="ru-RU" sz="2800" b="1" dirty="0" err="1" smtClean="0">
                <a:solidFill>
                  <a:srgbClr val="00B050"/>
                </a:solidFill>
              </a:rPr>
              <a:t>чения</a:t>
            </a:r>
            <a:r>
              <a:rPr lang="ru-RU" sz="2800" b="1" dirty="0" smtClean="0">
                <a:solidFill>
                  <a:srgbClr val="00B050"/>
                </a:solidFill>
              </a:rPr>
              <a:t>  глюкозы.</a:t>
            </a:r>
          </a:p>
          <a:p>
            <a:r>
              <a:rPr lang="ru-RU" sz="2800" b="1" dirty="0" smtClean="0"/>
              <a:t>Рассмотреть  области  </a:t>
            </a:r>
            <a:r>
              <a:rPr lang="ru-RU" sz="2800" b="1" dirty="0" err="1" smtClean="0"/>
              <a:t>приминения</a:t>
            </a:r>
            <a:r>
              <a:rPr lang="ru-RU" sz="2800" b="1" dirty="0" smtClean="0"/>
              <a:t>  глюкозы.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3620473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424936" cy="936104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4400" dirty="0" smtClean="0"/>
              <a:t>Вопросы для повторения: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424936" cy="5616624"/>
          </a:xfrm>
          <a:solidFill>
            <a:schemeClr val="accent1">
              <a:lumMod val="50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Какие реакции называются реакциями </a:t>
            </a:r>
            <a:r>
              <a:rPr lang="ru-RU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этерифи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</a:p>
          <a:p>
            <a:pPr marL="68580" indent="0">
              <a:buNone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</a:t>
            </a:r>
            <a:r>
              <a:rPr lang="ru-RU" sz="2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кации</a:t>
            </a:r>
            <a:r>
              <a:rPr 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?</a:t>
            </a:r>
          </a:p>
          <a:p>
            <a:r>
              <a:rPr lang="ru-RU" sz="2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Где в природе встречаются  сложные эфиры</a:t>
            </a:r>
            <a:r>
              <a:rPr lang="en-US" sz="2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?</a:t>
            </a:r>
            <a:endParaRPr lang="ru-RU" sz="2800" b="1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Запах  какого плода появляется при </a:t>
            </a:r>
            <a:r>
              <a:rPr lang="ru-RU" sz="2800" b="1" dirty="0" err="1" smtClean="0">
                <a:solidFill>
                  <a:schemeClr val="accent2">
                    <a:lumMod val="75000"/>
                  </a:schemeClr>
                </a:solidFill>
              </a:rPr>
              <a:t>образова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8580" indent="0"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ru-RU" sz="2800" b="1" dirty="0" err="1" smtClean="0">
                <a:solidFill>
                  <a:schemeClr val="accent2">
                    <a:lumMod val="75000"/>
                  </a:schemeClr>
                </a:solidFill>
              </a:rPr>
              <a:t>нии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бутилового эфира масляной кислоты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Какие вещества называются жирами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Какими кислотами образованы твёрдые жиры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?</a:t>
            </a:r>
          </a:p>
          <a:p>
            <a:r>
              <a:rPr lang="ru-RU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Какими кислотами образованы жидкие жиры</a:t>
            </a:r>
            <a:r>
              <a:rPr lang="en-US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?</a:t>
            </a:r>
          </a:p>
          <a:p>
            <a:r>
              <a:rPr lang="ru-RU" sz="2800" b="1" dirty="0" smtClean="0">
                <a:solidFill>
                  <a:srgbClr val="FFC000"/>
                </a:solidFill>
              </a:rPr>
              <a:t>Чем  (по составу)  отличается твёрдое мыло от </a:t>
            </a:r>
          </a:p>
          <a:p>
            <a:pPr marL="68580" indent="0">
              <a:buNone/>
            </a:pP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smtClean="0">
                <a:solidFill>
                  <a:srgbClr val="FFC000"/>
                </a:solidFill>
              </a:rPr>
              <a:t>     жидкого</a:t>
            </a:r>
            <a:r>
              <a:rPr lang="en-US" sz="2800" b="1" dirty="0" smtClean="0">
                <a:solidFill>
                  <a:srgbClr val="FFC000"/>
                </a:solidFill>
              </a:rPr>
              <a:t>?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endParaRPr lang="ru-RU" sz="2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7185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496944" cy="864096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ru-RU" dirty="0" smtClean="0"/>
              <a:t> Задание для </a:t>
            </a:r>
            <a:r>
              <a:rPr lang="ru-RU" sz="4400" dirty="0" smtClean="0"/>
              <a:t>повторения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424936" cy="5760640"/>
          </a:xfrm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6858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</a:t>
            </a:r>
            <a:r>
              <a:rPr lang="ru-RU" sz="3600" b="1" dirty="0" smtClean="0">
                <a:solidFill>
                  <a:srgbClr val="FF0000"/>
                </a:solidFill>
              </a:rPr>
              <a:t>Игра :    « Что здесь лишнее</a:t>
            </a:r>
            <a:r>
              <a:rPr lang="en-US" sz="3600" b="1" dirty="0" smtClean="0">
                <a:solidFill>
                  <a:srgbClr val="FF0000"/>
                </a:solidFill>
              </a:rPr>
              <a:t>?</a:t>
            </a:r>
            <a:r>
              <a:rPr lang="ru-RU" sz="3600" b="1" dirty="0" smtClean="0">
                <a:solidFill>
                  <a:srgbClr val="FF0000"/>
                </a:solidFill>
              </a:rPr>
              <a:t>»</a:t>
            </a:r>
          </a:p>
          <a:p>
            <a:pPr marL="6858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                    </a:t>
            </a:r>
            <a:r>
              <a:rPr lang="en-US" sz="3600" dirty="0" smtClean="0"/>
              <a:t>     </a:t>
            </a:r>
            <a:r>
              <a:rPr lang="ru-RU" sz="2800" dirty="0" smtClean="0">
                <a:solidFill>
                  <a:srgbClr val="92D050"/>
                </a:solidFill>
              </a:rPr>
              <a:t> 1.  </a:t>
            </a:r>
            <a:r>
              <a:rPr lang="ru-RU" sz="2800" b="1" u="sng" dirty="0" smtClean="0">
                <a:solidFill>
                  <a:srgbClr val="92D050"/>
                </a:solidFill>
              </a:rPr>
              <a:t>Пищевые  продукты :      </a:t>
            </a:r>
            <a:endParaRPr lang="ru-RU" sz="2400" b="1" u="sng" dirty="0">
              <a:solidFill>
                <a:srgbClr val="92D050"/>
              </a:solidFill>
            </a:endParaRPr>
          </a:p>
          <a:p>
            <a:pPr marL="68580" indent="0">
              <a:buNone/>
            </a:pPr>
            <a:r>
              <a:rPr lang="ru-RU" sz="2400" dirty="0" smtClean="0"/>
              <a:t>                                          растительное масло, хлеб, макароны, </a:t>
            </a:r>
            <a:r>
              <a:rPr lang="ru-RU" sz="2400" dirty="0" err="1" smtClean="0"/>
              <a:t>огу</a:t>
            </a:r>
            <a:r>
              <a:rPr lang="ru-RU" sz="2400" dirty="0" smtClean="0"/>
              <a:t>-</a:t>
            </a:r>
          </a:p>
          <a:p>
            <a:pPr marL="6858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                 </a:t>
            </a:r>
            <a:r>
              <a:rPr lang="ru-RU" sz="2400" dirty="0" err="1" smtClean="0"/>
              <a:t>рец</a:t>
            </a:r>
            <a:r>
              <a:rPr lang="ru-RU" sz="2400" dirty="0" smtClean="0"/>
              <a:t>, белки, бананы. </a:t>
            </a:r>
          </a:p>
          <a:p>
            <a:pPr marL="68580" indent="0">
              <a:buNone/>
            </a:pPr>
            <a:r>
              <a:rPr lang="ru-RU" sz="2400" dirty="0"/>
              <a:t> </a:t>
            </a:r>
            <a:r>
              <a:rPr lang="ru-RU" sz="2800" dirty="0" smtClean="0">
                <a:solidFill>
                  <a:srgbClr val="FFFF00"/>
                </a:solidFill>
              </a:rPr>
              <a:t>2.  </a:t>
            </a:r>
            <a:r>
              <a:rPr lang="ru-RU" sz="2800" b="1" u="sng" dirty="0" smtClean="0">
                <a:solidFill>
                  <a:srgbClr val="FFFF00"/>
                </a:solidFill>
              </a:rPr>
              <a:t>Продукты  растительного  происхождения:</a:t>
            </a:r>
            <a:endParaRPr lang="ru-RU" sz="2400" b="1" u="sng" dirty="0" smtClean="0">
              <a:solidFill>
                <a:srgbClr val="FFFF00"/>
              </a:solidFill>
            </a:endParaRPr>
          </a:p>
          <a:p>
            <a:pPr marL="6858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огурец, яблоко, соя, оливки, сыр, сахар.    </a:t>
            </a:r>
          </a:p>
          <a:p>
            <a:pPr marL="68580" indent="0">
              <a:buNone/>
            </a:pPr>
            <a:r>
              <a:rPr lang="ru-RU" sz="2800" dirty="0" smtClean="0">
                <a:solidFill>
                  <a:srgbClr val="92D050"/>
                </a:solidFill>
              </a:rPr>
              <a:t> 3.  </a:t>
            </a:r>
            <a:r>
              <a:rPr lang="ru-RU" sz="2800" b="1" u="sng" dirty="0" smtClean="0">
                <a:solidFill>
                  <a:srgbClr val="92D050"/>
                </a:solidFill>
              </a:rPr>
              <a:t>Продукты  животного  происхождения:   </a:t>
            </a:r>
            <a:endParaRPr lang="ru-RU" sz="2400" b="1" u="sng" dirty="0" smtClean="0">
              <a:solidFill>
                <a:srgbClr val="92D050"/>
              </a:solidFill>
            </a:endParaRPr>
          </a:p>
          <a:p>
            <a:pPr marL="6858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молоко, мясо, масло, сало, сыр, яйцо.     </a:t>
            </a:r>
          </a:p>
          <a:p>
            <a:pPr marL="68580" indent="0">
              <a:buNone/>
            </a:pP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800" dirty="0" smtClean="0">
                <a:solidFill>
                  <a:srgbClr val="FFFF00"/>
                </a:solidFill>
              </a:rPr>
              <a:t>4.  </a:t>
            </a:r>
            <a:r>
              <a:rPr lang="ru-RU" sz="2800" b="1" u="sng" dirty="0" smtClean="0">
                <a:solidFill>
                  <a:srgbClr val="FFFF00"/>
                </a:solidFill>
              </a:rPr>
              <a:t>Питательные  вещества:   </a:t>
            </a:r>
            <a:endParaRPr lang="ru-RU" sz="2400" b="1" u="sng" dirty="0" smtClean="0">
              <a:solidFill>
                <a:srgbClr val="FFFF00"/>
              </a:solidFill>
            </a:endParaRPr>
          </a:p>
          <a:p>
            <a:pPr marL="68580" indent="0">
              <a:buNone/>
            </a:pPr>
            <a:r>
              <a:rPr lang="ru-RU" sz="2800" dirty="0" smtClean="0"/>
              <a:t>       </a:t>
            </a:r>
            <a:r>
              <a:rPr lang="ru-RU" sz="2400" dirty="0" smtClean="0"/>
              <a:t>белки, витамины, жиры, сало, углеводы.</a:t>
            </a:r>
          </a:p>
          <a:p>
            <a:pPr marL="6858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    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1027" name="Picture 3" descr="C:\Users\user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4786322"/>
            <a:ext cx="2143140" cy="1643074"/>
          </a:xfrm>
          <a:prstGeom prst="rect">
            <a:avLst/>
          </a:prstGeom>
          <a:noFill/>
        </p:spPr>
      </p:pic>
      <p:pic>
        <p:nvPicPr>
          <p:cNvPr id="1028" name="Picture 4" descr="C:\Users\user\Desktop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643050"/>
            <a:ext cx="2143140" cy="15001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22962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501122" cy="714380"/>
          </a:xfrm>
        </p:spPr>
        <p:txBody>
          <a:bodyPr/>
          <a:lstStyle/>
          <a:p>
            <a:r>
              <a:rPr lang="en-US" sz="4800" dirty="0" smtClean="0"/>
              <a:t>  </a:t>
            </a:r>
            <a:r>
              <a:rPr lang="ru-RU" sz="4800" dirty="0" smtClean="0"/>
              <a:t>     Новая  тема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8501122" cy="57864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                              </a:t>
            </a:r>
            <a:r>
              <a:rPr lang="ru-RU" sz="4000" b="1" i="1" dirty="0" smtClean="0"/>
              <a:t>Углеводы:      </a:t>
            </a:r>
            <a:endParaRPr lang="ru-RU" sz="3200" b="1" i="1" dirty="0" smtClean="0"/>
          </a:p>
          <a:p>
            <a:pPr>
              <a:buNone/>
            </a:pP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FF0000"/>
                </a:solidFill>
              </a:rPr>
              <a:t>Фруктоза</a:t>
            </a:r>
            <a:r>
              <a:rPr lang="ru-RU" sz="3200" dirty="0" smtClean="0"/>
              <a:t>     </a:t>
            </a:r>
            <a:r>
              <a:rPr lang="ru-RU" sz="3200" dirty="0" smtClean="0">
                <a:solidFill>
                  <a:srgbClr val="FFFF00"/>
                </a:solidFill>
              </a:rPr>
              <a:t>Сахароза </a:t>
            </a:r>
            <a:r>
              <a:rPr lang="ru-RU" sz="3200" dirty="0" smtClean="0"/>
              <a:t>     </a:t>
            </a:r>
            <a:r>
              <a:rPr lang="ru-RU" sz="3200" dirty="0" smtClean="0">
                <a:solidFill>
                  <a:srgbClr val="00B0F0"/>
                </a:solidFill>
              </a:rPr>
              <a:t> Крахмал</a:t>
            </a:r>
            <a:r>
              <a:rPr lang="ru-RU" sz="3200" dirty="0" smtClean="0"/>
              <a:t>     </a:t>
            </a:r>
            <a:r>
              <a:rPr lang="ru-RU" sz="3200" dirty="0" smtClean="0">
                <a:solidFill>
                  <a:srgbClr val="00B050"/>
                </a:solidFill>
              </a:rPr>
              <a:t>Целлюлоза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</a:t>
            </a:r>
          </a:p>
          <a:p>
            <a:pPr>
              <a:buNone/>
            </a:pPr>
            <a:r>
              <a:rPr lang="ru-RU" sz="3200" dirty="0" smtClean="0"/>
              <a:t> </a:t>
            </a:r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1.  </a:t>
            </a:r>
            <a:r>
              <a:rPr lang="ru-RU" sz="2800" dirty="0" smtClean="0"/>
              <a:t>Ознакомление с предметами и продуктами </a:t>
            </a:r>
            <a:r>
              <a:rPr lang="ru-RU" sz="2800" dirty="0" err="1" smtClean="0"/>
              <a:t>нахо</a:t>
            </a:r>
            <a:r>
              <a:rPr lang="ru-RU" sz="2800" dirty="0" smtClean="0"/>
              <a:t>-</a:t>
            </a:r>
          </a:p>
          <a:p>
            <a:pPr>
              <a:buNone/>
            </a:pPr>
            <a:r>
              <a:rPr lang="ru-RU" sz="2800" dirty="0" smtClean="0"/>
              <a:t>       </a:t>
            </a:r>
            <a:r>
              <a:rPr lang="ru-RU" sz="2800" dirty="0" err="1" smtClean="0"/>
              <a:t>дящимися</a:t>
            </a:r>
            <a:r>
              <a:rPr lang="ru-RU" sz="2800" dirty="0" smtClean="0"/>
              <a:t> на демонстрационном столе.</a:t>
            </a:r>
          </a:p>
          <a:p>
            <a:pPr marL="582930" indent="-514350">
              <a:buNone/>
            </a:pP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2.  </a:t>
            </a:r>
            <a:r>
              <a:rPr lang="ru-RU" sz="2800" dirty="0" smtClean="0"/>
              <a:t>Демонстрация публикаций и стенгазет.</a:t>
            </a:r>
          </a:p>
          <a:p>
            <a:pPr marL="582930" indent="-514350">
              <a:buNone/>
            </a:pP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3.  </a:t>
            </a:r>
            <a:r>
              <a:rPr lang="ru-RU" sz="2800" dirty="0" smtClean="0"/>
              <a:t>Демонстрация презентаций по данным темам.</a:t>
            </a:r>
          </a:p>
          <a:p>
            <a:pPr marL="582930" indent="-514350">
              <a:buNone/>
            </a:pP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4.  </a:t>
            </a:r>
            <a:r>
              <a:rPr lang="ru-RU" sz="2800" dirty="0" smtClean="0"/>
              <a:t>Показ опытов по этим темам.</a:t>
            </a:r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endParaRPr lang="ru-RU" sz="4000" dirty="0"/>
          </a:p>
        </p:txBody>
      </p:sp>
      <p:pic>
        <p:nvPicPr>
          <p:cNvPr id="1026" name="Picture 2" descr="F:\Sima\фото-сахароза\images (9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214554"/>
            <a:ext cx="1995492" cy="1857388"/>
          </a:xfrm>
          <a:prstGeom prst="rect">
            <a:avLst/>
          </a:prstGeom>
          <a:noFill/>
        </p:spPr>
      </p:pic>
      <p:pic>
        <p:nvPicPr>
          <p:cNvPr id="1027" name="Picture 3" descr="F:\Sima\фото-фруктоза\images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2214554"/>
            <a:ext cx="2000264" cy="1857388"/>
          </a:xfrm>
          <a:prstGeom prst="rect">
            <a:avLst/>
          </a:prstGeom>
          <a:noFill/>
        </p:spPr>
      </p:pic>
      <p:pic>
        <p:nvPicPr>
          <p:cNvPr id="1028" name="Picture 4" descr="C:\Users\user\Desktop\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2214554"/>
            <a:ext cx="2143140" cy="1857388"/>
          </a:xfrm>
          <a:prstGeom prst="rect">
            <a:avLst/>
          </a:prstGeom>
          <a:noFill/>
        </p:spPr>
      </p:pic>
      <p:pic>
        <p:nvPicPr>
          <p:cNvPr id="1030" name="Picture 6" descr="C:\Users\user\Desktop\7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8016" y="2214554"/>
            <a:ext cx="2071702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501122" cy="785818"/>
          </a:xfrm>
        </p:spPr>
        <p:txBody>
          <a:bodyPr/>
          <a:lstStyle/>
          <a:p>
            <a:r>
              <a:rPr lang="ru-RU" dirty="0" smtClean="0"/>
              <a:t>        </a:t>
            </a:r>
            <a:r>
              <a:rPr lang="ru-RU" sz="4800" dirty="0" smtClean="0"/>
              <a:t>Новая  тема: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501122" cy="571504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sz="5400" b="1" i="1" dirty="0" smtClean="0"/>
              <a:t>Глюкоза</a:t>
            </a:r>
            <a:r>
              <a:rPr lang="ru-RU" sz="5400" dirty="0" smtClean="0"/>
              <a:t> </a:t>
            </a:r>
            <a:r>
              <a:rPr lang="ru-RU" dirty="0" smtClean="0"/>
              <a:t>   –   </a:t>
            </a:r>
            <a:r>
              <a:rPr lang="ru-RU" sz="3600" dirty="0" smtClean="0">
                <a:solidFill>
                  <a:srgbClr val="CCFF99"/>
                </a:solidFill>
              </a:rPr>
              <a:t>виноградный сахар </a:t>
            </a:r>
            <a:r>
              <a:rPr lang="ru-RU" sz="3600" dirty="0" smtClean="0">
                <a:solidFill>
                  <a:srgbClr val="CCFF66"/>
                </a:solidFill>
              </a:rPr>
              <a:t> 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                             </a:t>
            </a:r>
            <a:r>
              <a:rPr lang="ru-RU" sz="3600" b="1" dirty="0" smtClean="0"/>
              <a:t> </a:t>
            </a:r>
            <a:r>
              <a:rPr lang="ru-RU" sz="5400" b="1" dirty="0" smtClean="0"/>
              <a:t>С</a:t>
            </a:r>
            <a:r>
              <a:rPr lang="ru-RU" sz="3600" b="1" dirty="0" smtClean="0"/>
              <a:t>6</a:t>
            </a:r>
            <a:r>
              <a:rPr lang="ru-RU" sz="5400" b="1" dirty="0" smtClean="0"/>
              <a:t>Н</a:t>
            </a:r>
            <a:r>
              <a:rPr lang="ru-RU" sz="3600" b="1" dirty="0" smtClean="0"/>
              <a:t>12</a:t>
            </a:r>
            <a:r>
              <a:rPr lang="ru-RU" sz="5400" b="1" dirty="0" smtClean="0"/>
              <a:t>О</a:t>
            </a:r>
            <a:r>
              <a:rPr lang="ru-RU" sz="3600" b="1" dirty="0" smtClean="0"/>
              <a:t>6</a:t>
            </a:r>
          </a:p>
        </p:txBody>
      </p:sp>
      <p:pic>
        <p:nvPicPr>
          <p:cNvPr id="2052" name="Picture 4" descr="F:\Sima\фото-глюкоза, углеводы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071678"/>
            <a:ext cx="5000660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2222</TotalTime>
  <Words>1430</Words>
  <Application>Microsoft Office PowerPoint</Application>
  <PresentationFormat>Экран (4:3)</PresentationFormat>
  <Paragraphs>257</Paragraphs>
  <Slides>21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Метро</vt:lpstr>
      <vt:lpstr>  Углеводы. Глюкоза.</vt:lpstr>
      <vt:lpstr>    Организация  урока:</vt:lpstr>
      <vt:lpstr>Слайд 3</vt:lpstr>
      <vt:lpstr>    Типы и методы урока:</vt:lpstr>
      <vt:lpstr>         Цель урока:</vt:lpstr>
      <vt:lpstr>    Вопросы для повторения:</vt:lpstr>
      <vt:lpstr>   Задание для повторения:</vt:lpstr>
      <vt:lpstr>       Новая  тема</vt:lpstr>
      <vt:lpstr>        Новая  тема:</vt:lpstr>
      <vt:lpstr>         Строение:</vt:lpstr>
      <vt:lpstr>   Нахождение в природе.</vt:lpstr>
      <vt:lpstr>         Получение:</vt:lpstr>
      <vt:lpstr>   Физические свойства:</vt:lpstr>
      <vt:lpstr>    Химические свойства:</vt:lpstr>
      <vt:lpstr>       Приминение:</vt:lpstr>
      <vt:lpstr>  Закрепление новой темы</vt:lpstr>
      <vt:lpstr>Слайд 17</vt:lpstr>
      <vt:lpstr>Слайд 18</vt:lpstr>
      <vt:lpstr>Слайд 19</vt:lpstr>
      <vt:lpstr>Слайд 20</vt:lpstr>
      <vt:lpstr>            Вывод: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229</cp:revision>
  <dcterms:created xsi:type="dcterms:W3CDTF">2017-02-17T08:07:18Z</dcterms:created>
  <dcterms:modified xsi:type="dcterms:W3CDTF">2017-04-13T21:07:50Z</dcterms:modified>
</cp:coreProperties>
</file>