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1" r:id="rId3"/>
    <p:sldId id="280" r:id="rId4"/>
    <p:sldId id="278" r:id="rId5"/>
    <p:sldId id="291" r:id="rId6"/>
    <p:sldId id="279" r:id="rId7"/>
    <p:sldId id="287" r:id="rId8"/>
    <p:sldId id="288" r:id="rId9"/>
    <p:sldId id="289" r:id="rId10"/>
    <p:sldId id="290" r:id="rId11"/>
    <p:sldId id="285" r:id="rId12"/>
    <p:sldId id="258" r:id="rId13"/>
    <p:sldId id="257" r:id="rId14"/>
    <p:sldId id="284" r:id="rId15"/>
    <p:sldId id="260" r:id="rId16"/>
    <p:sldId id="259" r:id="rId17"/>
    <p:sldId id="261" r:id="rId18"/>
    <p:sldId id="262" r:id="rId19"/>
    <p:sldId id="263" r:id="rId20"/>
    <p:sldId id="264" r:id="rId21"/>
    <p:sldId id="265" r:id="rId22"/>
    <p:sldId id="267" r:id="rId23"/>
    <p:sldId id="271" r:id="rId24"/>
    <p:sldId id="266" r:id="rId25"/>
    <p:sldId id="268" r:id="rId26"/>
    <p:sldId id="270" r:id="rId27"/>
    <p:sldId id="274" r:id="rId28"/>
    <p:sldId id="272" r:id="rId29"/>
    <p:sldId id="292" r:id="rId30"/>
    <p:sldId id="273" r:id="rId31"/>
    <p:sldId id="275" r:id="rId32"/>
    <p:sldId id="293" r:id="rId33"/>
    <p:sldId id="276" r:id="rId34"/>
    <p:sldId id="277" r:id="rId35"/>
    <p:sldId id="294" r:id="rId36"/>
    <p:sldId id="282" r:id="rId37"/>
    <p:sldId id="283" r:id="rId38"/>
    <p:sldId id="28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A14"/>
    <a:srgbClr val="39AF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566" autoAdjust="0"/>
  </p:normalViewPr>
  <p:slideViewPr>
    <p:cSldViewPr>
      <p:cViewPr varScale="1">
        <p:scale>
          <a:sx n="81" d="100"/>
          <a:sy n="81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2C2C2B-0414-46DE-A58A-D94A8CC3A30F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4EC7AD-542B-4BB8-9148-B67AD075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5725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Тема: История изучения клетки, строение клетки, органоиды клетки.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60932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Педагог : Джавадова Саида    ( 2018)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Биология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EP\image_46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101500" cy="3429024"/>
          </a:xfrm>
          <a:prstGeom prst="rect">
            <a:avLst/>
          </a:prstGeom>
          <a:noFill/>
        </p:spPr>
      </p:pic>
      <p:pic>
        <p:nvPicPr>
          <p:cNvPr id="1027" name="Picture 3" descr="F:\EP\im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363969" cy="2562643"/>
          </a:xfrm>
          <a:prstGeom prst="rect">
            <a:avLst/>
          </a:prstGeom>
          <a:noFill/>
        </p:spPr>
      </p:pic>
      <p:pic>
        <p:nvPicPr>
          <p:cNvPr id="1028" name="Picture 4" descr="F:\EP\[BI7GI_2-01]_[IL_01]-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007" y="4214818"/>
            <a:ext cx="2643206" cy="16666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2797" y="3244334"/>
            <a:ext cx="213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Предмет: Биология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P\0009-009-JA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468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Эндоплазматическая сеть</a:t>
            </a:r>
            <a:endParaRPr lang="ru-RU" sz="3200" dirty="0"/>
          </a:p>
        </p:txBody>
      </p:sp>
      <p:pic>
        <p:nvPicPr>
          <p:cNvPr id="1027" name="Picture 3" descr="F:\EP\img6.jp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86676" cy="506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EP\22732_html_2eafe7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EP\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248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E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EP\0016-016-Mitokhond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98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EP\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284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2D8A14"/>
                </a:solidFill>
              </a:rPr>
              <a:t>Цель урока:</a:t>
            </a:r>
            <a:endParaRPr lang="ru-RU" sz="3600" dirty="0">
              <a:solidFill>
                <a:srgbClr val="2D8A1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Ознакомление с историей изучения клетки</a:t>
            </a:r>
            <a:r>
              <a:rPr lang="en-US" sz="3200" dirty="0" smtClean="0"/>
              <a:t>. </a:t>
            </a:r>
            <a:r>
              <a:rPr lang="ru-RU" sz="3200" dirty="0" smtClean="0"/>
              <a:t>Строение клетки </a:t>
            </a:r>
            <a:endParaRPr lang="ru-RU" sz="3200" dirty="0"/>
          </a:p>
        </p:txBody>
      </p:sp>
      <p:pic>
        <p:nvPicPr>
          <p:cNvPr id="26627" name="Picture 3" descr="F:\EP\img1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89044"/>
            <a:ext cx="8072494" cy="466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EP\800px-Bior8_7_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E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:\EP\0009-009-Osobennosti-rastitelnykh-kle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EP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F:\EP\im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185" y="3857628"/>
            <a:ext cx="4622815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EP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EP\bovUUkUn2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E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E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EP\0017-017-Apparat-Gold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EP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8116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E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EP\0021-021-Apparat-Gold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EP\0026-026-Resnichki-mnogochislennye-tsitoplazmaticheskie-vyrosty-na-mem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. Биология. Рус\0020-049-Razmnozhenie-infuzorii-tufel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32369">
            <a:off x="3013626" y="3108947"/>
            <a:ext cx="6321649" cy="3424994"/>
          </a:xfrm>
          <a:prstGeom prst="rect">
            <a:avLst/>
          </a:prstGeom>
          <a:noFill/>
        </p:spPr>
      </p:pic>
      <p:pic>
        <p:nvPicPr>
          <p:cNvPr id="1027" name="Picture 3" descr="F:\Презентация. Биология. Рус\bio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290"/>
            <a:ext cx="4023814" cy="2808287"/>
          </a:xfrm>
          <a:prstGeom prst="rect">
            <a:avLst/>
          </a:prstGeom>
          <a:noFill/>
        </p:spPr>
      </p:pic>
      <p:pic>
        <p:nvPicPr>
          <p:cNvPr id="1028" name="Picture 4" descr="F:\Презентация. Биология. Рус\0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321379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E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2" cy="6858002"/>
          </a:xfrm>
          <a:prstGeom prst="rect">
            <a:avLst/>
          </a:prstGeom>
          <a:noFill/>
        </p:spPr>
      </p:pic>
      <p:pic>
        <p:nvPicPr>
          <p:cNvPr id="21507" name="Picture 3" descr="F:\EP\[BI7GI_2-01]_[IL_01]-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57694"/>
            <a:ext cx="396524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EP\346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166"/>
            <a:ext cx="9144001" cy="608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езентация. Биология. Рус\bzgt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142900"/>
            <a:ext cx="6692808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876"/>
            <a:ext cx="76372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ru-RU" sz="2200" dirty="0" smtClean="0"/>
              <a:t>1. Кто в первые открыл клетку?</a:t>
            </a:r>
          </a:p>
          <a:p>
            <a:pPr marL="457200" indent="-457200" algn="ctr"/>
            <a:r>
              <a:rPr lang="ru-RU" sz="2200" dirty="0" smtClean="0"/>
              <a:t>2. Что находится под оболочкой клетки?</a:t>
            </a:r>
          </a:p>
          <a:p>
            <a:pPr marL="457200" indent="-457200" algn="ctr"/>
            <a:r>
              <a:rPr lang="ru-RU" sz="2200" dirty="0" smtClean="0"/>
              <a:t>3. Что означает слово </a:t>
            </a:r>
            <a:r>
              <a:rPr lang="ru-RU" sz="2200" dirty="0" err="1" smtClean="0"/>
              <a:t>карион</a:t>
            </a:r>
            <a:r>
              <a:rPr lang="ru-RU" sz="2200" dirty="0" smtClean="0"/>
              <a:t>?</a:t>
            </a:r>
          </a:p>
          <a:p>
            <a:pPr marL="457200" indent="-457200" algn="ctr"/>
            <a:r>
              <a:rPr lang="ru-RU" sz="2200" dirty="0" smtClean="0"/>
              <a:t>4. Какие гаметы образуются при мейозе?</a:t>
            </a:r>
          </a:p>
          <a:p>
            <a:pPr marL="457200" indent="-457200" algn="ctr"/>
            <a:r>
              <a:rPr lang="ru-RU" sz="2200" dirty="0" smtClean="0"/>
              <a:t>5. Как называются мужские половые гаметы?</a:t>
            </a:r>
          </a:p>
          <a:p>
            <a:pPr marL="457200" indent="-457200" algn="ctr"/>
            <a:r>
              <a:rPr lang="ru-RU" sz="2200" dirty="0" smtClean="0"/>
              <a:t>6. Чем покрыта снаружи клетка?</a:t>
            </a:r>
          </a:p>
          <a:p>
            <a:pPr marL="457200" indent="-457200" algn="ctr"/>
            <a:r>
              <a:rPr lang="ru-RU" sz="2200" dirty="0" smtClean="0"/>
              <a:t>7. Как называется процесс слияния женских и мужских гамет?</a:t>
            </a:r>
          </a:p>
          <a:p>
            <a:pPr marL="457200" indent="-457200" algn="ctr"/>
            <a:r>
              <a:rPr lang="ru-RU" sz="2200" dirty="0" smtClean="0"/>
              <a:t>8. Как называются женские половые гаметы?</a:t>
            </a:r>
          </a:p>
          <a:p>
            <a:pPr marL="457200" indent="-457200" algn="ctr"/>
            <a:r>
              <a:rPr lang="ru-RU" sz="2200" dirty="0" smtClean="0"/>
              <a:t>9. Из скольких частей состоит клетка?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68634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 результате какого процесса все живое на  Земле обеспечивается пищей и кислородом?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биосинтеза белка;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энергетического обмена;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фотосинтеза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круговорота веществ;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Д) транспирации;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растительной клетке из углеводов состоит: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плазматическая мембрана;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оболочка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ядро;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цитоплазма;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Д) вакуоли;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.Какова роль молекул АТФ в клетке?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обеспечивает транспорт веществ;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обеспечивает процессы жизнедеятельности энергией;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передает наследственную информацию;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ускоряет биохимические реакции в клетке;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Д) обеспечивает разделение хромосом;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2706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Назовите предмет изучения общей биологии: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 строение и функции организма;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природные явления;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В)закономерности развития и функционирования живых систем;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Г) строение и функции растений и животных;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Д) жизненно важные процессы, происходящие в клетках;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На каком минимальном уровне организации жизни проявляется такое свойство живых систем, как способность к обмену веществ, энергии, информации: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 на биосферном;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на молекулярном;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на организменном;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Г) на клеточном;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</a:pPr>
            <a:r>
              <a:rPr lang="ru-RU" sz="2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Д) на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атомном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.Урацил образует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комплиментарную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связь с: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аденином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;                                                     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тимином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цитозином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	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гуанином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Д) не образует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комлектарную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связь;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2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7Транспортная РНК – это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</a:t>
            </a:r>
            <a:r>
              <a:rPr lang="ru-RU" dirty="0"/>
              <a:t>) белок; </a:t>
            </a:r>
          </a:p>
          <a:p>
            <a:r>
              <a:rPr lang="ru-RU" dirty="0" smtClean="0"/>
              <a:t>Б</a:t>
            </a:r>
            <a:r>
              <a:rPr lang="ru-RU" dirty="0"/>
              <a:t>) жир;  </a:t>
            </a:r>
          </a:p>
          <a:p>
            <a:r>
              <a:rPr lang="ru-RU" dirty="0" smtClean="0"/>
              <a:t>В</a:t>
            </a:r>
            <a:r>
              <a:rPr lang="ru-RU" dirty="0"/>
              <a:t>) фермент; </a:t>
            </a:r>
          </a:p>
          <a:p>
            <a:r>
              <a:rPr lang="ru-RU" dirty="0" smtClean="0"/>
              <a:t>Г</a:t>
            </a:r>
            <a:r>
              <a:rPr lang="ru-RU" dirty="0"/>
              <a:t>) нуклеиновая кислота;                     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/>
              <a:t>) углерод;</a:t>
            </a:r>
          </a:p>
          <a:p>
            <a:r>
              <a:rPr lang="ru-RU" dirty="0"/>
              <a:t>8. Цитоплазма в клетке не выполняет функцию:</a:t>
            </a:r>
          </a:p>
          <a:p>
            <a:r>
              <a:rPr lang="ru-RU" dirty="0" smtClean="0"/>
              <a:t>А</a:t>
            </a:r>
            <a:r>
              <a:rPr lang="ru-RU" dirty="0"/>
              <a:t>) транспорта веществ;  </a:t>
            </a:r>
          </a:p>
          <a:p>
            <a:r>
              <a:rPr lang="ru-RU" dirty="0" smtClean="0"/>
              <a:t>Б</a:t>
            </a:r>
            <a:r>
              <a:rPr lang="ru-RU" dirty="0"/>
              <a:t>) внутренней среды; </a:t>
            </a:r>
          </a:p>
          <a:p>
            <a:r>
              <a:rPr lang="ru-RU" dirty="0" smtClean="0"/>
              <a:t>В</a:t>
            </a:r>
            <a:r>
              <a:rPr lang="ru-RU" dirty="0"/>
              <a:t>) осуществления связи между ядром и органоидами;  </a:t>
            </a:r>
          </a:p>
          <a:p>
            <a:r>
              <a:rPr lang="ru-RU" dirty="0" smtClean="0"/>
              <a:t>Г</a:t>
            </a:r>
            <a:r>
              <a:rPr lang="ru-RU" dirty="0"/>
              <a:t>) фотосинтеза;  </a:t>
            </a:r>
          </a:p>
          <a:p>
            <a:r>
              <a:rPr lang="ru-RU" dirty="0" smtClean="0"/>
              <a:t>Д</a:t>
            </a:r>
            <a:r>
              <a:rPr lang="ru-RU" dirty="0"/>
              <a:t>) образования вакуолей;</a:t>
            </a:r>
          </a:p>
          <a:p>
            <a:r>
              <a:rPr lang="ru-RU" dirty="0"/>
              <a:t>9.Эукариоты:</a:t>
            </a:r>
          </a:p>
          <a:p>
            <a:r>
              <a:rPr lang="ru-RU" dirty="0" smtClean="0"/>
              <a:t>А</a:t>
            </a:r>
            <a:r>
              <a:rPr lang="ru-RU" dirty="0"/>
              <a:t>) способны к хемосинтезу;     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имеют ДНК кольцевой формы;  </a:t>
            </a:r>
          </a:p>
          <a:p>
            <a:r>
              <a:rPr lang="ru-RU" dirty="0" smtClean="0"/>
              <a:t>В</a:t>
            </a:r>
            <a:r>
              <a:rPr lang="ru-RU" dirty="0"/>
              <a:t>) не имеют многих органоидов; </a:t>
            </a:r>
          </a:p>
          <a:p>
            <a:r>
              <a:rPr lang="ru-RU" dirty="0" smtClean="0"/>
              <a:t>Г</a:t>
            </a:r>
            <a:r>
              <a:rPr lang="ru-RU" dirty="0"/>
              <a:t>) имеют ядро с собственной оболочкой;  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/>
              <a:t>) не имеют ядра;</a:t>
            </a:r>
          </a:p>
          <a:p>
            <a:r>
              <a:rPr lang="ru-RU" dirty="0"/>
              <a:t>10.Дезоксирибонуклеиновая кислота – это уровень организации живой природы: </a:t>
            </a:r>
          </a:p>
          <a:p>
            <a:r>
              <a:rPr lang="ru-RU" dirty="0" smtClean="0"/>
              <a:t>А)клеточный</a:t>
            </a:r>
            <a:r>
              <a:rPr lang="ru-RU" dirty="0"/>
              <a:t>;    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молекулярный;  </a:t>
            </a:r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dirty="0" smtClean="0"/>
              <a:t>организменный;</a:t>
            </a:r>
          </a:p>
          <a:p>
            <a:r>
              <a:rPr lang="ru-RU" dirty="0" smtClean="0"/>
              <a:t>Г</a:t>
            </a:r>
            <a:r>
              <a:rPr lang="ru-RU" dirty="0"/>
              <a:t>) популяционный;</a:t>
            </a:r>
          </a:p>
          <a:p>
            <a:r>
              <a:rPr lang="ru-RU" smtClean="0"/>
              <a:t>Д</a:t>
            </a:r>
            <a:r>
              <a:rPr lang="ru-RU" dirty="0"/>
              <a:t>) биологический;</a:t>
            </a:r>
          </a:p>
        </p:txBody>
      </p:sp>
    </p:spTree>
    <p:extLst>
      <p:ext uri="{BB962C8B-B14F-4D97-AF65-F5344CB8AC3E}">
        <p14:creationId xmlns:p14="http://schemas.microsoft.com/office/powerpoint/2010/main" xmlns="" val="181639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EP\0008-008-Stroenie-kl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E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EP\757-img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P\img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P\img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EP\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748" y="0"/>
            <a:ext cx="95117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</TotalTime>
  <Words>131</Words>
  <Application>Microsoft Office PowerPoint</Application>
  <PresentationFormat>Экран (4:3)</PresentationFormat>
  <Paragraphs>76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BITK 10</cp:lastModifiedBy>
  <cp:revision>23</cp:revision>
  <dcterms:created xsi:type="dcterms:W3CDTF">2015-10-28T11:07:11Z</dcterms:created>
  <dcterms:modified xsi:type="dcterms:W3CDTF">2018-03-19T05:05:28Z</dcterms:modified>
</cp:coreProperties>
</file>